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25.xml" ContentType="application/vnd.openxmlformats-officedocument.presentationml.tags+xml"/>
  <Override PartName="/ppt/notesSlides/notesSlide58.xml" ContentType="application/vnd.openxmlformats-officedocument.presentationml.notesSlide+xml"/>
  <Override PartName="/ppt/tags/tag26.xml" ContentType="application/vnd.openxmlformats-officedocument.presentationml.tags+xml"/>
  <Override PartName="/ppt/notesSlides/notesSlide59.xml" ContentType="application/vnd.openxmlformats-officedocument.presentationml.notesSlide+xml"/>
  <Override PartName="/ppt/tags/tag27.xml" ContentType="application/vnd.openxmlformats-officedocument.presentationml.tags+xml"/>
  <Override PartName="/ppt/notesSlides/notesSlide60.xml" ContentType="application/vnd.openxmlformats-officedocument.presentationml.notesSlide+xml"/>
  <Override PartName="/ppt/tags/tag28.xml" ContentType="application/vnd.openxmlformats-officedocument.presentationml.tags+xml"/>
  <Override PartName="/ppt/notesSlides/notesSlide61.xml" ContentType="application/vnd.openxmlformats-officedocument.presentationml.notesSlide+xml"/>
  <Override PartName="/ppt/tags/tag2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62" r:id="rId2"/>
    <p:sldId id="264" r:id="rId3"/>
    <p:sldId id="261" r:id="rId4"/>
    <p:sldId id="399" r:id="rId5"/>
    <p:sldId id="293" r:id="rId6"/>
    <p:sldId id="268" r:id="rId7"/>
    <p:sldId id="291" r:id="rId8"/>
    <p:sldId id="324" r:id="rId9"/>
    <p:sldId id="335" r:id="rId10"/>
    <p:sldId id="265" r:id="rId11"/>
    <p:sldId id="275" r:id="rId12"/>
    <p:sldId id="267" r:id="rId13"/>
    <p:sldId id="325" r:id="rId14"/>
    <p:sldId id="326" r:id="rId15"/>
    <p:sldId id="276" r:id="rId16"/>
    <p:sldId id="334" r:id="rId17"/>
    <p:sldId id="395" r:id="rId18"/>
    <p:sldId id="392" r:id="rId19"/>
    <p:sldId id="347" r:id="rId20"/>
    <p:sldId id="394" r:id="rId21"/>
    <p:sldId id="317" r:id="rId22"/>
    <p:sldId id="320" r:id="rId23"/>
    <p:sldId id="367" r:id="rId24"/>
    <p:sldId id="298" r:id="rId25"/>
    <p:sldId id="396" r:id="rId26"/>
    <p:sldId id="348" r:id="rId27"/>
    <p:sldId id="361" r:id="rId28"/>
    <p:sldId id="352" r:id="rId29"/>
    <p:sldId id="357" r:id="rId30"/>
    <p:sldId id="353" r:id="rId31"/>
    <p:sldId id="349" r:id="rId32"/>
    <p:sldId id="370" r:id="rId33"/>
    <p:sldId id="362" r:id="rId34"/>
    <p:sldId id="356" r:id="rId35"/>
    <p:sldId id="366" r:id="rId36"/>
    <p:sldId id="358" r:id="rId37"/>
    <p:sldId id="364" r:id="rId38"/>
    <p:sldId id="365" r:id="rId39"/>
    <p:sldId id="350" r:id="rId40"/>
    <p:sldId id="371" r:id="rId41"/>
    <p:sldId id="354" r:id="rId42"/>
    <p:sldId id="355" r:id="rId43"/>
    <p:sldId id="368" r:id="rId44"/>
    <p:sldId id="360" r:id="rId45"/>
    <p:sldId id="369" r:id="rId46"/>
    <p:sldId id="373" r:id="rId47"/>
    <p:sldId id="397" r:id="rId48"/>
    <p:sldId id="314" r:id="rId49"/>
    <p:sldId id="336" r:id="rId50"/>
    <p:sldId id="315" r:id="rId51"/>
    <p:sldId id="343" r:id="rId52"/>
    <p:sldId id="381" r:id="rId53"/>
    <p:sldId id="385" r:id="rId54"/>
    <p:sldId id="378" r:id="rId55"/>
    <p:sldId id="379" r:id="rId56"/>
    <p:sldId id="388" r:id="rId57"/>
    <p:sldId id="390" r:id="rId58"/>
    <p:sldId id="386" r:id="rId59"/>
    <p:sldId id="389" r:id="rId60"/>
    <p:sldId id="393" r:id="rId61"/>
    <p:sldId id="391" r:id="rId62"/>
    <p:sldId id="295" r:id="rId63"/>
    <p:sldId id="299" r:id="rId64"/>
    <p:sldId id="300" r:id="rId65"/>
    <p:sldId id="296" r:id="rId66"/>
    <p:sldId id="285" r:id="rId67"/>
    <p:sldId id="297" r:id="rId68"/>
    <p:sldId id="288" r:id="rId69"/>
    <p:sldId id="273" r:id="rId70"/>
    <p:sldId id="294" r:id="rId71"/>
    <p:sldId id="274" r:id="rId72"/>
    <p:sldId id="398" r:id="rId73"/>
    <p:sldId id="319" r:id="rId74"/>
    <p:sldId id="270" r:id="rId75"/>
    <p:sldId id="380" r:id="rId76"/>
    <p:sldId id="313" r:id="rId77"/>
    <p:sldId id="266" r:id="rId78"/>
    <p:sldId id="332" r:id="rId79"/>
    <p:sldId id="333" r:id="rId80"/>
    <p:sldId id="306" r:id="rId81"/>
    <p:sldId id="301" r:id="rId82"/>
    <p:sldId id="302" r:id="rId83"/>
    <p:sldId id="303" r:id="rId84"/>
    <p:sldId id="304" r:id="rId85"/>
    <p:sldId id="305" r:id="rId86"/>
    <p:sldId id="307" r:id="rId87"/>
    <p:sldId id="308" r:id="rId88"/>
    <p:sldId id="309" r:id="rId89"/>
    <p:sldId id="310" r:id="rId90"/>
    <p:sldId id="311" r:id="rId91"/>
    <p:sldId id="312" r:id="rId92"/>
    <p:sldId id="375" r:id="rId93"/>
    <p:sldId id="376" r:id="rId94"/>
  </p:sldIdLst>
  <p:sldSz cx="9144000" cy="5143500" type="screen16x9"/>
  <p:notesSz cx="6858000" cy="91440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6B0C0FF-92EE-40DC-945B-99E74EAC606E}">
          <p14:sldIdLst>
            <p14:sldId id="262"/>
          </p14:sldIdLst>
        </p14:section>
        <p14:section name="Introduction" id="{B74BBC94-C99B-416B-A909-7124C1823ECA}">
          <p14:sldIdLst>
            <p14:sldId id="264"/>
            <p14:sldId id="261"/>
            <p14:sldId id="399"/>
            <p14:sldId id="293"/>
          </p14:sldIdLst>
        </p14:section>
        <p14:section name="Compressed GDPR" id="{1931D838-8333-48BB-AF28-94BA7FAD9E3E}">
          <p14:sldIdLst>
            <p14:sldId id="268"/>
            <p14:sldId id="291"/>
            <p14:sldId id="324"/>
            <p14:sldId id="335"/>
            <p14:sldId id="265"/>
            <p14:sldId id="275"/>
            <p14:sldId id="267"/>
            <p14:sldId id="325"/>
            <p14:sldId id="326"/>
            <p14:sldId id="276"/>
            <p14:sldId id="334"/>
          </p14:sldIdLst>
        </p14:section>
        <p14:section name="Third-Party" id="{32323D95-6F93-4723-AF46-27F8ECF6EDC5}">
          <p14:sldIdLst>
            <p14:sldId id="395"/>
            <p14:sldId id="392"/>
            <p14:sldId id="347"/>
            <p14:sldId id="394"/>
            <p14:sldId id="317"/>
            <p14:sldId id="320"/>
            <p14:sldId id="367"/>
            <p14:sldId id="298"/>
          </p14:sldIdLst>
        </p14:section>
        <p14:section name="M&amp;A" id="{57B13A34-BA52-4733-9E93-6ACF1B7FE30A}">
          <p14:sldIdLst>
            <p14:sldId id="396"/>
            <p14:sldId id="348"/>
            <p14:sldId id="361"/>
            <p14:sldId id="352"/>
            <p14:sldId id="357"/>
            <p14:sldId id="353"/>
            <p14:sldId id="349"/>
            <p14:sldId id="370"/>
            <p14:sldId id="362"/>
            <p14:sldId id="356"/>
            <p14:sldId id="366"/>
            <p14:sldId id="358"/>
            <p14:sldId id="364"/>
            <p14:sldId id="365"/>
            <p14:sldId id="350"/>
            <p14:sldId id="371"/>
            <p14:sldId id="354"/>
            <p14:sldId id="355"/>
            <p14:sldId id="368"/>
            <p14:sldId id="360"/>
            <p14:sldId id="369"/>
            <p14:sldId id="373"/>
          </p14:sldIdLst>
        </p14:section>
        <p14:section name="Cloud" id="{67C1F744-3918-4FB8-99BE-7E3E116379C9}">
          <p14:sldIdLst>
            <p14:sldId id="397"/>
            <p14:sldId id="314"/>
            <p14:sldId id="336"/>
            <p14:sldId id="315"/>
          </p14:sldIdLst>
        </p14:section>
        <p14:section name="Backup Slides" id="{B8352D8A-587D-4F06-A921-A9579849C466}">
          <p14:sldIdLst>
            <p14:sldId id="343"/>
          </p14:sldIdLst>
        </p14:section>
        <p14:section name="Implementation Tools" id="{29E3070D-DBAA-49BE-B1FB-7357F5F1A42B}">
          <p14:sldIdLst>
            <p14:sldId id="381"/>
            <p14:sldId id="385"/>
            <p14:sldId id="378"/>
            <p14:sldId id="379"/>
            <p14:sldId id="388"/>
            <p14:sldId id="390"/>
            <p14:sldId id="386"/>
            <p14:sldId id="389"/>
            <p14:sldId id="393"/>
            <p14:sldId id="391"/>
          </p14:sldIdLst>
        </p14:section>
        <p14:section name="Incident Management" id="{29DA5401-C020-496E-8E14-1E029BE877E4}">
          <p14:sldIdLst>
            <p14:sldId id="295"/>
            <p14:sldId id="299"/>
            <p14:sldId id="300"/>
            <p14:sldId id="296"/>
            <p14:sldId id="285"/>
            <p14:sldId id="297"/>
          </p14:sldIdLst>
        </p14:section>
        <p14:section name="Insurance" id="{213067C0-C5F1-4853-93CE-113E9FF63117}">
          <p14:sldIdLst>
            <p14:sldId id="288"/>
            <p14:sldId id="273"/>
            <p14:sldId id="294"/>
            <p14:sldId id="274"/>
          </p14:sldIdLst>
        </p14:section>
        <p14:section name="DPO" id="{43837580-D5BD-4FE1-BD48-742AA9AA5F91}">
          <p14:sldIdLst>
            <p14:sldId id="398"/>
            <p14:sldId id="319"/>
          </p14:sldIdLst>
        </p14:section>
        <p14:section name="GDPR Implementation Basics" id="{EB601F14-341E-4EFE-901C-247357F9D2D5}">
          <p14:sldIdLst>
            <p14:sldId id="270"/>
            <p14:sldId id="380"/>
            <p14:sldId id="313"/>
            <p14:sldId id="266"/>
            <p14:sldId id="332"/>
            <p14:sldId id="333"/>
          </p14:sldIdLst>
        </p14:section>
        <p14:section name="GDPR Implementation Landscape" id="{52858ED0-534A-47FC-B27A-EDDE87C540BD}">
          <p14:sldIdLst>
            <p14:sldId id="306"/>
            <p14:sldId id="301"/>
            <p14:sldId id="302"/>
            <p14:sldId id="303"/>
            <p14:sldId id="304"/>
            <p14:sldId id="305"/>
            <p14:sldId id="307"/>
            <p14:sldId id="308"/>
            <p14:sldId id="309"/>
            <p14:sldId id="310"/>
            <p14:sldId id="311"/>
          </p14:sldIdLst>
        </p14:section>
        <p14:section name="Practice Validation Requirements" id="{80A018EA-D4B1-4503-B638-19FF6B629354}">
          <p14:sldIdLst>
            <p14:sldId id="312"/>
          </p14:sldIdLst>
        </p14:section>
        <p14:section name="Priority Matrix" id="{3308639F-FC95-40BE-8543-46B32CB30CC7}">
          <p14:sldIdLst>
            <p14:sldId id="375"/>
            <p14:sldId id="376"/>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175" autoAdjust="0"/>
    <p:restoredTop sz="69359" autoAdjust="0"/>
  </p:normalViewPr>
  <p:slideViewPr>
    <p:cSldViewPr snapToGrid="0" snapToObjects="1">
      <p:cViewPr varScale="1">
        <p:scale>
          <a:sx n="68" d="100"/>
          <a:sy n="68" d="100"/>
        </p:scale>
        <p:origin x="-600"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296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F80FC-C026-4B60-AF77-EECD35438C26}" type="datetimeFigureOut">
              <a:rPr lang="en-GB" smtClean="0"/>
              <a:t>30/10/2018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A4656-B48C-4410-A796-BBF5B22B57E8}" type="slidenum">
              <a:rPr lang="en-GB" smtClean="0"/>
              <a:t>‹#›</a:t>
            </a:fld>
            <a:endParaRPr lang="en-GB"/>
          </a:p>
        </p:txBody>
      </p:sp>
    </p:spTree>
    <p:extLst>
      <p:ext uri="{BB962C8B-B14F-4D97-AF65-F5344CB8AC3E}">
        <p14:creationId xmlns:p14="http://schemas.microsoft.com/office/powerpoint/2010/main" val="347626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security.ticketmaster.co.uk/" TargetMode="External"/><Relationship Id="rId7" Type="http://schemas.openxmlformats.org/officeDocument/2006/relationships/hyperlink" Target="https://www.zdnet.com/article/chris-vickery-data-breach-hunter/" TargetMode="External"/><Relationship Id="rId2" Type="http://schemas.openxmlformats.org/officeDocument/2006/relationships/slide" Target="../slides/slide64.xml"/><Relationship Id="rId1" Type="http://schemas.openxmlformats.org/officeDocument/2006/relationships/notesMaster" Target="../notesMasters/notesMaster1.xml"/><Relationship Id="rId6" Type="http://schemas.openxmlformats.org/officeDocument/2006/relationships/hyperlink" Target="https://www.upguard.com/" TargetMode="External"/><Relationship Id="rId5" Type="http://schemas.openxmlformats.org/officeDocument/2006/relationships/hyperlink" Target="https://www.nytimes.com/2015/07/24/business/the-web-connected-car-is-cool-until-hackers-cut-your-brakes.html" TargetMode="External"/><Relationship Id="rId4" Type="http://schemas.openxmlformats.org/officeDocument/2006/relationships/hyperlink" Target="https://www.automotiveisac.com/"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78.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79.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this session, we are going to describe the impact of GDPR on three different but connected business processes: Mergers &amp; Acquisitions (M&amp;A</a:t>
            </a:r>
            <a:r>
              <a:rPr lang="en-GB" dirty="0" smtClean="0"/>
              <a:t>)</a:t>
            </a:r>
            <a:r>
              <a:rPr lang="en-GB" baseline="0" dirty="0" smtClean="0"/>
              <a:t> and</a:t>
            </a:r>
            <a:r>
              <a:rPr lang="en-GB" dirty="0" smtClean="0"/>
              <a:t> </a:t>
            </a:r>
            <a:r>
              <a:rPr lang="en-GB" dirty="0" smtClean="0"/>
              <a:t>third-party </a:t>
            </a:r>
            <a:r>
              <a:rPr lang="en-GB" dirty="0" smtClean="0"/>
              <a:t>security. </a:t>
            </a:r>
            <a:r>
              <a:rPr lang="en-GB" dirty="0" smtClean="0"/>
              <a:t>This has also indirect repercussion on Cloud programs, which are often used to fulfil those activities.</a:t>
            </a:r>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Approaching an external organization is going to be different after GDPR is in force, and this is one aspect that has been historically always overseen. The session will provide a practical demonstration of (vendor-agnostic) toolsets which can be taken into consideration for the purpose of performing those activities, as well as example policies and standards you can adopt in your organization tomorrow.</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a:t>
            </a:fld>
            <a:endParaRPr lang="en-GB"/>
          </a:p>
        </p:txBody>
      </p:sp>
    </p:spTree>
    <p:extLst>
      <p:ext uri="{BB962C8B-B14F-4D97-AF65-F5344CB8AC3E}">
        <p14:creationId xmlns:p14="http://schemas.microsoft.com/office/powerpoint/2010/main" val="3919784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Should we prepare for data subjects to exercise their rights? Yes.</a:t>
            </a:r>
          </a:p>
          <a:p>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GDPR does provide data subjects with a set of rights over the administration and use of their personal data, though some of these rights already </a:t>
            </a:r>
            <a:r>
              <a:rPr lang="en-GB" dirty="0" smtClean="0"/>
              <a:t>exist.</a:t>
            </a:r>
            <a:r>
              <a:rPr lang="en-GB" baseline="0" dirty="0" smtClean="0"/>
              <a:t>  </a:t>
            </a:r>
            <a:r>
              <a:rPr lang="en-GB" dirty="0" smtClean="0"/>
              <a:t>GDPR </a:t>
            </a:r>
            <a:r>
              <a:rPr lang="en-GB" dirty="0" smtClean="0"/>
              <a:t>Articles 12 through 23 deal with the rights of data subjects; this research highlights a few such rights.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Organizations that control their personal-data processing activities throughout the data life cycle should have less trouble enabling these rights. The "right to be forgotten," for example, mainly follows the retention scheme. In the example of the car purchase, there is a valid reason to retain the customer's personal data as long as the payment plan hasn't ended. Note that, at the end of the determined data life cycle, the responsibility to control deletion of personal data extends to both the backup and the data processor's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right to data portability can be assured by implementing a self-service portal. This also enables other rights, such as the right to access what personal data is processed, or the right to correct or amend it. When established, the same online platform can be used to provide transparency (statements and notices), and notification. Where an assessment shows that a subject's rights requests are expected to be few and far between, a manual process to hand over the personal data will suffice.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Considering the evolution of the Internet of Things (</a:t>
            </a:r>
            <a:r>
              <a:rPr lang="en-GB" dirty="0" err="1" smtClean="0"/>
              <a:t>IoT</a:t>
            </a:r>
            <a:r>
              <a:rPr lang="en-GB" dirty="0" smtClean="0"/>
              <a:t>), (big) data analytics and increasing application of machine learning and artificial intelligence technology, Article 22 provides an interesting right: The right "not to be subject to a decision based solely on automated processing, including profiling." Barring the exceptions provided in that same article, this implies a strong focus on automation of analytics and the use of the subsequent results. Analytics activities used for "what advertising do we show on a website," for example, will likely not have a high impact; but in other use cases, such as determining whether someone gets a mortgage, credit card or job, caution is advised.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13</a:t>
            </a:fld>
            <a:endParaRPr lang="en-GB"/>
          </a:p>
        </p:txBody>
      </p:sp>
    </p:spTree>
    <p:extLst>
      <p:ext uri="{BB962C8B-B14F-4D97-AF65-F5344CB8AC3E}">
        <p14:creationId xmlns:p14="http://schemas.microsoft.com/office/powerpoint/2010/main" val="2024297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there anything special about consent?</a:t>
            </a:r>
            <a:r>
              <a:rPr lang="en-GB" baseline="0" dirty="0" smtClean="0"/>
              <a:t> </a:t>
            </a:r>
            <a:r>
              <a:rPr lang="en-GB" dirty="0" smtClean="0"/>
              <a:t>Yes.</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characteristics of consent are quite specific. For one, it should be freely given, indicating that there can be no coercion or pressure. This brings a complication in, for example, employee relations, where an employee might be afraid to lose his job when not consenting to a specific processing activity. Employers should therefore tread carefully when relying solely on that basis.</a:t>
            </a:r>
          </a:p>
          <a:p>
            <a:endParaRPr lang="en-GB" dirty="0" smtClean="0"/>
          </a:p>
          <a:p>
            <a:r>
              <a:rPr lang="en-GB" dirty="0" smtClean="0"/>
              <a:t>"Consent" in the GDPR requires several conditions:</a:t>
            </a:r>
          </a:p>
          <a:p>
            <a:pPr marL="171450" indent="-171450">
              <a:buFont typeface="Arial" panose="020B0604020202020204" pitchFamily="34" charset="0"/>
              <a:buChar char="•"/>
            </a:pPr>
            <a:r>
              <a:rPr lang="en-GB" dirty="0" smtClean="0"/>
              <a:t>"</a:t>
            </a:r>
            <a:r>
              <a:rPr lang="en-GB" i="1" dirty="0" smtClean="0"/>
              <a:t>By a clear affirmative act</a:t>
            </a:r>
            <a:r>
              <a:rPr lang="en-GB" dirty="0" smtClean="0"/>
              <a:t>." Silence or implied consent and pre-checked boxes, then, are a thing of the past. The organization must ask outright for consent.</a:t>
            </a:r>
          </a:p>
          <a:p>
            <a:pPr marL="171450" indent="-171450">
              <a:buFont typeface="Arial" panose="020B0604020202020204" pitchFamily="34" charset="0"/>
              <a:buChar char="•"/>
            </a:pPr>
            <a:r>
              <a:rPr lang="en-GB" dirty="0" smtClean="0"/>
              <a:t>"</a:t>
            </a:r>
            <a:r>
              <a:rPr lang="en-GB" i="1" dirty="0" smtClean="0"/>
              <a:t>Specific</a:t>
            </a:r>
            <a:r>
              <a:rPr lang="en-GB" dirty="0" smtClean="0"/>
              <a:t>." When the processing has multiple purposes, consent should be given for all of them.</a:t>
            </a:r>
            <a:r>
              <a:rPr lang="en-GB" baseline="0" dirty="0" smtClean="0"/>
              <a:t> </a:t>
            </a:r>
            <a:r>
              <a:rPr lang="en-GB" dirty="0" smtClean="0"/>
              <a:t>Obtaining separate consent is advised where the processing activities are not inherently related.</a:t>
            </a:r>
            <a:r>
              <a:rPr lang="en-GB" baseline="0" dirty="0" smtClean="0"/>
              <a:t>  </a:t>
            </a:r>
            <a:r>
              <a:rPr lang="en-GB" dirty="0" smtClean="0"/>
              <a:t>Buying a pair of sunglasses in a web shop, for example, does not automatically lead to receipt</a:t>
            </a:r>
            <a:r>
              <a:rPr lang="en-GB" baseline="0" dirty="0" smtClean="0"/>
              <a:t> </a:t>
            </a:r>
            <a:r>
              <a:rPr lang="en-GB" dirty="0" smtClean="0"/>
              <a:t>of the daily newsletter from that moment on. The burden of proof — that consent was indeed</a:t>
            </a:r>
            <a:r>
              <a:rPr lang="en-GB" baseline="0" dirty="0" smtClean="0"/>
              <a:t> </a:t>
            </a:r>
            <a:r>
              <a:rPr lang="en-GB" dirty="0" smtClean="0"/>
              <a:t>obtained in a correct and explicit manner — lies with the data controller.</a:t>
            </a:r>
          </a:p>
          <a:p>
            <a:pPr marL="171450" indent="-171450">
              <a:buFont typeface="Arial" panose="020B0604020202020204" pitchFamily="34" charset="0"/>
              <a:buChar char="•"/>
            </a:pPr>
            <a:r>
              <a:rPr lang="en-GB" i="1" dirty="0" smtClean="0"/>
              <a:t>"(As an) informed and unambiguous indication of the data subject's agreement to the</a:t>
            </a:r>
            <a:r>
              <a:rPr lang="en-GB" i="1" baseline="0" dirty="0" smtClean="0"/>
              <a:t> </a:t>
            </a:r>
            <a:r>
              <a:rPr lang="en-GB" i="1" dirty="0" smtClean="0"/>
              <a:t>processing of personal data</a:t>
            </a:r>
            <a:r>
              <a:rPr lang="en-GB" dirty="0" smtClean="0"/>
              <a:t>." For consent to be informed, the identity of the controller and the</a:t>
            </a:r>
            <a:r>
              <a:rPr lang="en-GB" baseline="0" dirty="0" smtClean="0"/>
              <a:t> </a:t>
            </a:r>
            <a:r>
              <a:rPr lang="en-GB" dirty="0" smtClean="0"/>
              <a:t>processing purposes should be provided. This requires use of plain language when providing</a:t>
            </a:r>
            <a:r>
              <a:rPr lang="en-GB" baseline="0" dirty="0" smtClean="0"/>
              <a:t> </a:t>
            </a:r>
            <a:r>
              <a:rPr lang="en-GB" dirty="0" smtClean="0"/>
              <a:t>the information the consent is based on. Likewise, member states have additional requirements</a:t>
            </a:r>
            <a:r>
              <a:rPr lang="en-GB" baseline="0" dirty="0" smtClean="0"/>
              <a:t> </a:t>
            </a:r>
            <a:r>
              <a:rPr lang="en-GB" dirty="0" smtClean="0"/>
              <a:t>for the protection of children (minors), as their consent may not be deemed valid.</a:t>
            </a:r>
            <a:endParaRPr lang="en-GB" baseline="0" dirty="0" smtClean="0"/>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dirty="0" smtClean="0"/>
              <a:t>Finally, the burden of proof that consent was obtained lies with the data controller. Thus, proper</a:t>
            </a:r>
            <a:r>
              <a:rPr lang="en-GB" baseline="0" dirty="0" smtClean="0"/>
              <a:t> </a:t>
            </a:r>
            <a:r>
              <a:rPr lang="en-GB" dirty="0" smtClean="0"/>
              <a:t>consent management includes not only administration (logging) of the consent itself, but also the</a:t>
            </a:r>
            <a:r>
              <a:rPr lang="en-GB" baseline="0" dirty="0" smtClean="0"/>
              <a:t> </a:t>
            </a:r>
            <a:r>
              <a:rPr lang="en-GB" dirty="0" smtClean="0"/>
              <a:t>conditions under which it was provided.</a:t>
            </a:r>
          </a:p>
        </p:txBody>
      </p:sp>
      <p:sp>
        <p:nvSpPr>
          <p:cNvPr id="4" name="Slide Number Placeholder 3"/>
          <p:cNvSpPr>
            <a:spLocks noGrp="1"/>
          </p:cNvSpPr>
          <p:nvPr>
            <p:ph type="sldNum" sz="quarter" idx="10"/>
          </p:nvPr>
        </p:nvSpPr>
        <p:spPr/>
        <p:txBody>
          <a:bodyPr/>
          <a:lstStyle/>
          <a:p>
            <a:fld id="{8C1A4656-B48C-4410-A796-BBF5B22B57E8}" type="slidenum">
              <a:rPr lang="en-GB" smtClean="0"/>
              <a:t>14</a:t>
            </a:fld>
            <a:endParaRPr lang="en-GB"/>
          </a:p>
        </p:txBody>
      </p:sp>
    </p:spTree>
    <p:extLst>
      <p:ext uri="{BB962C8B-B14F-4D97-AF65-F5344CB8AC3E}">
        <p14:creationId xmlns:p14="http://schemas.microsoft.com/office/powerpoint/2010/main" val="1389161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"means" of processing may include any third-party service provision. Few organizations perform 100% of data processing themselves. Any third party involved in processing of personal data on behalf of the data controller functions as a "data processor." This then includes an outsourced complaint-handling call center, cloud-hosting provider, or any as-a-service third party.</a:t>
            </a:r>
          </a:p>
          <a:p>
            <a:r>
              <a:rPr lang="en-GB" sz="1200" b="0" i="0" u="none" strike="noStrike" kern="1200" baseline="0" dirty="0" smtClean="0">
                <a:solidFill>
                  <a:schemeClr val="tx1"/>
                </a:solidFill>
                <a:latin typeface="+mn-lt"/>
                <a:ea typeface="+mn-ea"/>
                <a:cs typeface="+mn-cs"/>
              </a:rPr>
              <a:t>Data controllers must acknowledge the risk involved in where a data processor is deployed (for example, a SaaS, infrastructure as a service [IaaS] or identity and access management as a service [</a:t>
            </a:r>
            <a:r>
              <a:rPr lang="en-GB" sz="1200" b="0" i="0" u="none" strike="noStrike" kern="1200" baseline="0" dirty="0" err="1" smtClean="0">
                <a:solidFill>
                  <a:schemeClr val="tx1"/>
                </a:solidFill>
                <a:latin typeface="+mn-lt"/>
                <a:ea typeface="+mn-ea"/>
                <a:cs typeface="+mn-cs"/>
              </a:rPr>
              <a:t>IDaaS</a:t>
            </a:r>
            <a:r>
              <a:rPr lang="en-GB" sz="1200" b="0" i="0" u="none" strike="noStrike" kern="1200" baseline="0" dirty="0" smtClean="0">
                <a:solidFill>
                  <a:schemeClr val="tx1"/>
                </a:solidFill>
                <a:latin typeface="+mn-lt"/>
                <a:ea typeface="+mn-ea"/>
                <a:cs typeface="+mn-cs"/>
              </a:rPr>
              <a:t>] provider), and prioritize the following:</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Data processors should only use personal data as is instructed by the data controller.  Noncompliance on the part of a data processor with regards to the data controller's instructions, or the GDPR itself, reflects on the data controller's reputation. Data controllers must therefore demand assurance via data processor agreements to ensure personal data is properly handled by the data processor.</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t>
            </a:r>
            <a:r>
              <a:rPr lang="en-GB" sz="1200" b="0" i="0" u="none" strike="noStrike" kern="1200" baseline="0" dirty="0" err="1" smtClean="0">
                <a:solidFill>
                  <a:schemeClr val="tx1"/>
                </a:solidFill>
                <a:latin typeface="+mn-lt"/>
                <a:ea typeface="+mn-ea"/>
                <a:cs typeface="+mn-cs"/>
              </a:rPr>
              <a:t>Subprocessing</a:t>
            </a:r>
            <a:r>
              <a:rPr lang="en-GB" sz="1200" b="0" i="0" u="none" strike="noStrike" kern="1200" baseline="0" dirty="0" smtClean="0">
                <a:solidFill>
                  <a:schemeClr val="tx1"/>
                </a:solidFill>
                <a:latin typeface="+mn-lt"/>
                <a:ea typeface="+mn-ea"/>
                <a:cs typeface="+mn-cs"/>
              </a:rPr>
              <a:t>" takes into account the full data life cycle, and regards any other data (sub)processor in the chain. Data controllers should take this chain into consideration when selecting a third-party service provider and demand that the requirements of data processors are applied to </a:t>
            </a:r>
            <a:r>
              <a:rPr lang="en-GB" sz="1200" b="0" i="0" u="none" strike="noStrike" kern="1200" baseline="0" dirty="0" err="1" smtClean="0">
                <a:solidFill>
                  <a:schemeClr val="tx1"/>
                </a:solidFill>
                <a:latin typeface="+mn-lt"/>
                <a:ea typeface="+mn-ea"/>
                <a:cs typeface="+mn-cs"/>
              </a:rPr>
              <a:t>subprocessors</a:t>
            </a:r>
            <a:r>
              <a:rPr lang="en-GB" sz="1200" b="0" i="0" u="none" strike="noStrike" kern="1200" baseline="0" dirty="0" smtClean="0">
                <a:solidFill>
                  <a:schemeClr val="tx1"/>
                </a:solidFill>
                <a:latin typeface="+mn-lt"/>
                <a:ea typeface="+mn-ea"/>
                <a:cs typeface="+mn-cs"/>
              </a:rPr>
              <a:t> as well.</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SRM leaders must revise the vendor selection must-have criteria, and add qualitative protection requirements via procurement in the vendor selection process. This enhances a data processor's "fit" with the overall data controller's risk appetite and privacy compliance requirements.</a:t>
            </a:r>
          </a:p>
        </p:txBody>
      </p:sp>
      <p:sp>
        <p:nvSpPr>
          <p:cNvPr id="4" name="Slide Number Placeholder 3"/>
          <p:cNvSpPr>
            <a:spLocks noGrp="1"/>
          </p:cNvSpPr>
          <p:nvPr>
            <p:ph type="sldNum" sz="quarter" idx="10"/>
          </p:nvPr>
        </p:nvSpPr>
        <p:spPr/>
        <p:txBody>
          <a:bodyPr/>
          <a:lstStyle/>
          <a:p>
            <a:fld id="{8C1A4656-B48C-4410-A796-BBF5B22B57E8}" type="slidenum">
              <a:rPr lang="en-GB" smtClean="0"/>
              <a:t>15</a:t>
            </a:fld>
            <a:endParaRPr lang="en-GB"/>
          </a:p>
        </p:txBody>
      </p:sp>
    </p:spTree>
    <p:extLst>
      <p:ext uri="{BB962C8B-B14F-4D97-AF65-F5344CB8AC3E}">
        <p14:creationId xmlns:p14="http://schemas.microsoft.com/office/powerpoint/2010/main" val="440764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Organizations should be aware that they can occupy both roles in different processing activities.</a:t>
            </a:r>
          </a:p>
          <a:p>
            <a:pPr marL="171450" indent="-171450">
              <a:buFont typeface="Arial" panose="020B0604020202020204" pitchFamily="34" charset="0"/>
              <a:buChar char="•"/>
            </a:pPr>
            <a:r>
              <a:rPr lang="en-GB" dirty="0" smtClean="0"/>
              <a:t>Using a cloud-hosting provider's services, an organization may be a data controller and the hosting provider the data processor as it stores and processes the data on behalf of the data controller.</a:t>
            </a:r>
          </a:p>
          <a:p>
            <a:pPr marL="171450" indent="-171450">
              <a:buFont typeface="Arial" panose="020B0604020202020204" pitchFamily="34" charset="0"/>
              <a:buChar char="•"/>
            </a:pPr>
            <a:r>
              <a:rPr lang="en-GB" dirty="0" smtClean="0"/>
              <a:t>However, when deploying EU-based employees, the cloud provider may be the controller for the HR activities. Similarly, a marketing agency may be a B2B client's data processor in the initial service provision, but when it uses the data gained in contracts to enrich profiles for a campaign of its own, it is the data controller for the latter activity.</a:t>
            </a:r>
          </a:p>
        </p:txBody>
      </p:sp>
      <p:sp>
        <p:nvSpPr>
          <p:cNvPr id="4" name="Slide Number Placeholder 3"/>
          <p:cNvSpPr>
            <a:spLocks noGrp="1"/>
          </p:cNvSpPr>
          <p:nvPr>
            <p:ph type="sldNum" sz="quarter" idx="10"/>
          </p:nvPr>
        </p:nvSpPr>
        <p:spPr/>
        <p:txBody>
          <a:bodyPr/>
          <a:lstStyle/>
          <a:p>
            <a:fld id="{8C1A4656-B48C-4410-A796-BBF5B22B57E8}" type="slidenum">
              <a:rPr lang="en-GB" smtClean="0"/>
              <a:t>16</a:t>
            </a:fld>
            <a:endParaRPr lang="en-GB"/>
          </a:p>
        </p:txBody>
      </p:sp>
    </p:spTree>
    <p:extLst>
      <p:ext uri="{BB962C8B-B14F-4D97-AF65-F5344CB8AC3E}">
        <p14:creationId xmlns:p14="http://schemas.microsoft.com/office/powerpoint/2010/main" val="2293993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Leads to an understanding of your information lifecycle and custodial responsibilities along the way.</a:t>
            </a:r>
          </a:p>
        </p:txBody>
      </p:sp>
      <p:sp>
        <p:nvSpPr>
          <p:cNvPr id="4" name="Slide Number Placeholder 3"/>
          <p:cNvSpPr>
            <a:spLocks noGrp="1"/>
          </p:cNvSpPr>
          <p:nvPr>
            <p:ph type="sldNum" sz="quarter" idx="10"/>
          </p:nvPr>
        </p:nvSpPr>
        <p:spPr/>
        <p:txBody>
          <a:bodyPr/>
          <a:lstStyle/>
          <a:p>
            <a:fld id="{8C1A4656-B48C-4410-A796-BBF5B22B57E8}" type="slidenum">
              <a:rPr lang="en-GB" smtClean="0"/>
              <a:t>18</a:t>
            </a:fld>
            <a:endParaRPr lang="en-GB"/>
          </a:p>
        </p:txBody>
      </p:sp>
    </p:spTree>
    <p:extLst>
      <p:ext uri="{BB962C8B-B14F-4D97-AF65-F5344CB8AC3E}">
        <p14:creationId xmlns:p14="http://schemas.microsoft.com/office/powerpoint/2010/main" val="2122927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a:t>
            </a:r>
            <a:r>
              <a:rPr lang="en-GB" dirty="0" smtClean="0"/>
              <a:t>https://www.sccyber.org/news/409580/Awareness-Briefings-Russian-Government-Activity-against-Critical-Infrastructure.htm</a:t>
            </a:r>
          </a:p>
          <a:p>
            <a:endParaRPr lang="en-GB" dirty="0" smtClean="0"/>
          </a:p>
          <a:p>
            <a:pPr marL="171450" indent="-171450">
              <a:buFont typeface="Arial" panose="020B0604020202020204" pitchFamily="34" charset="0"/>
              <a:buChar char="•"/>
            </a:pPr>
            <a:r>
              <a:rPr lang="en-GB" dirty="0" smtClean="0"/>
              <a:t>Vendor compromised in early 2016,</a:t>
            </a:r>
            <a:r>
              <a:rPr lang="en-GB" baseline="0" dirty="0" smtClean="0"/>
              <a:t> </a:t>
            </a:r>
            <a:r>
              <a:rPr lang="en-GB" dirty="0" smtClean="0"/>
              <a:t>remained dormant for over one year</a:t>
            </a:r>
          </a:p>
          <a:p>
            <a:pPr marL="171450" indent="-171450">
              <a:buFont typeface="Arial" panose="020B0604020202020204" pitchFamily="34" charset="0"/>
              <a:buChar char="•"/>
            </a:pPr>
            <a:r>
              <a:rPr lang="en-GB" dirty="0" smtClean="0"/>
              <a:t>Additional vendor network compromised in early 2017</a:t>
            </a:r>
          </a:p>
          <a:p>
            <a:pPr marL="171450" indent="-171450">
              <a:buFont typeface="Arial" panose="020B0604020202020204" pitchFamily="34" charset="0"/>
              <a:buChar char="•"/>
            </a:pPr>
            <a:r>
              <a:rPr lang="en-GB" dirty="0" smtClean="0"/>
              <a:t>Phishing attack originating from compromised network against another vendor and government entity</a:t>
            </a:r>
          </a:p>
          <a:p>
            <a:pPr marL="171450" indent="-171450">
              <a:buFont typeface="Arial" panose="020B0604020202020204" pitchFamily="34" charset="0"/>
              <a:buChar char="•"/>
            </a:pPr>
            <a:r>
              <a:rPr lang="en-GB" dirty="0" smtClean="0"/>
              <a:t>Used new victim network to pivot and browse external content of an already - phished organization, as well as a non -U.S. organization</a:t>
            </a:r>
          </a:p>
          <a:p>
            <a:pPr marL="171450" indent="-171450">
              <a:buFont typeface="Arial" panose="020B0604020202020204" pitchFamily="34" charset="0"/>
              <a:buChar char="•"/>
            </a:pPr>
            <a:r>
              <a:rPr lang="en-GB" dirty="0" smtClean="0"/>
              <a:t>Used initial compromised vendor to access several U.S. energy utilities and IT service providers</a:t>
            </a:r>
          </a:p>
          <a:p>
            <a:pPr marL="171450" indent="-171450">
              <a:buFont typeface="Arial" panose="020B0604020202020204" pitchFamily="34" charset="0"/>
              <a:buChar char="•"/>
            </a:pPr>
            <a:r>
              <a:rPr lang="en-GB" dirty="0" smtClean="0"/>
              <a:t>Leveraged early victim to gain entry to two previously accessed utilities and one new victim</a:t>
            </a:r>
          </a:p>
          <a:p>
            <a:pPr marL="171450" indent="-17145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8C1A4656-B48C-4410-A796-BBF5B22B57E8}" type="slidenum">
              <a:rPr lang="en-GB" smtClean="0"/>
              <a:t>19</a:t>
            </a:fld>
            <a:endParaRPr lang="en-GB"/>
          </a:p>
        </p:txBody>
      </p:sp>
    </p:spTree>
    <p:extLst>
      <p:ext uri="{BB962C8B-B14F-4D97-AF65-F5344CB8AC3E}">
        <p14:creationId xmlns:p14="http://schemas.microsoft.com/office/powerpoint/2010/main" val="18000168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Key Challenges</a:t>
            </a:r>
          </a:p>
          <a:p>
            <a:pPr marL="171450" indent="-171450">
              <a:buFont typeface="Arial" panose="020B0604020202020204" pitchFamily="34" charset="0"/>
              <a:buChar char="•"/>
            </a:pPr>
            <a:r>
              <a:rPr lang="en-GB" dirty="0" smtClean="0"/>
              <a:t>Many organizations outsource processing of personal data on employees or customers with third-party service providers. They have very little control over this data, thereby increasing risk of noncompliance.</a:t>
            </a:r>
          </a:p>
          <a:p>
            <a:pPr marL="171450" indent="-171450">
              <a:buFont typeface="Arial" panose="020B0604020202020204" pitchFamily="34" charset="0"/>
              <a:buChar char="•"/>
            </a:pPr>
            <a:r>
              <a:rPr lang="en-GB" dirty="0" smtClean="0"/>
              <a:t>An organization's ability to ensure adequate protection and legal usage of the data is rarely an evaluation criterion in the vendor selection process and the subsequent contract period.</a:t>
            </a:r>
          </a:p>
          <a:p>
            <a:r>
              <a:rPr lang="en-GB" dirty="0" smtClean="0"/>
              <a:t>Recommendations - Security and risk management leaders focusing on the privacy management program in relation to third-party selection and control should:</a:t>
            </a:r>
          </a:p>
          <a:p>
            <a:pPr marL="171450" indent="-171450">
              <a:buFont typeface="Arial" panose="020B0604020202020204" pitchFamily="34" charset="0"/>
              <a:buChar char="•"/>
            </a:pPr>
            <a:r>
              <a:rPr lang="en-GB" dirty="0" smtClean="0"/>
              <a:t>Specify vendor-selection criteria by extracting minimum requirements from existing policies.</a:t>
            </a:r>
          </a:p>
          <a:p>
            <a:pPr marL="171450" indent="-171450">
              <a:buFont typeface="Arial" panose="020B0604020202020204" pitchFamily="34" charset="0"/>
              <a:buChar char="•"/>
            </a:pPr>
            <a:r>
              <a:rPr lang="en-GB" dirty="0" smtClean="0"/>
              <a:t>Instruct managing staff to use the requirements by adding them as exclusion/inclusion criterion in procurement activities.</a:t>
            </a:r>
          </a:p>
          <a:p>
            <a:pPr marL="171450" indent="-171450">
              <a:buFont typeface="Arial" panose="020B0604020202020204" pitchFamily="34" charset="0"/>
              <a:buChar char="•"/>
            </a:pPr>
            <a:r>
              <a:rPr lang="en-GB" dirty="0" smtClean="0"/>
              <a:t>Ensure adherence to the requirements throughout the lifetime of the contract by leveraging one or more assurance methods as described in this research.</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https://www.gartner.com/document/code/319944</a:t>
            </a:r>
          </a:p>
        </p:txBody>
      </p:sp>
      <p:sp>
        <p:nvSpPr>
          <p:cNvPr id="4" name="Slide Number Placeholder 3"/>
          <p:cNvSpPr>
            <a:spLocks noGrp="1"/>
          </p:cNvSpPr>
          <p:nvPr>
            <p:ph type="sldNum" sz="quarter" idx="10"/>
          </p:nvPr>
        </p:nvSpPr>
        <p:spPr/>
        <p:txBody>
          <a:bodyPr/>
          <a:lstStyle/>
          <a:p>
            <a:fld id="{8C1A4656-B48C-4410-A796-BBF5B22B57E8}" type="slidenum">
              <a:rPr lang="en-GB" smtClean="0"/>
              <a:t>21</a:t>
            </a:fld>
            <a:endParaRPr lang="en-GB"/>
          </a:p>
        </p:txBody>
      </p:sp>
    </p:spTree>
    <p:extLst>
      <p:ext uri="{BB962C8B-B14F-4D97-AF65-F5344CB8AC3E}">
        <p14:creationId xmlns:p14="http://schemas.microsoft.com/office/powerpoint/2010/main" val="2456536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Vendor management: automation, validating they are holding their end of the bar</a:t>
            </a:r>
          </a:p>
          <a:p>
            <a:pPr marL="171450" indent="-171450">
              <a:buFont typeface="Arial" panose="020B0604020202020204" pitchFamily="34" charset="0"/>
              <a:buChar char="•"/>
            </a:pPr>
            <a:r>
              <a:rPr lang="en-GB" dirty="0" smtClean="0"/>
              <a:t>Reduce the amount of work.  Look for control that meets the purpose, they meet controls and documentation level that you expect for your own internal level</a:t>
            </a:r>
          </a:p>
          <a:p>
            <a:pPr marL="171450" indent="-171450">
              <a:buFont typeface="Arial" panose="020B0604020202020204" pitchFamily="34" charset="0"/>
              <a:buChar char="•"/>
            </a:pPr>
            <a:r>
              <a:rPr lang="en-GB" dirty="0" smtClean="0"/>
              <a:t>Teeth in the contracts, periodic review</a:t>
            </a:r>
          </a:p>
          <a:p>
            <a:pPr marL="171450" indent="-171450">
              <a:buFont typeface="Arial" panose="020B0604020202020204" pitchFamily="34" charset="0"/>
              <a:buChar char="•"/>
            </a:pPr>
            <a:r>
              <a:rPr lang="en-GB" dirty="0" smtClean="0"/>
              <a:t>Breach due to vendor? Data exposed? Show that due diligence was done, appropriate controls where in place and additional security practices where instantiated to protect to the best level of ability and appropriate to the level of sensitivity</a:t>
            </a:r>
          </a:p>
          <a:p>
            <a:pPr marL="171450" indent="-171450">
              <a:buFont typeface="Arial" panose="020B0604020202020204" pitchFamily="34" charset="0"/>
              <a:buChar char="•"/>
            </a:pPr>
            <a:r>
              <a:rPr lang="en-GB" dirty="0" smtClean="0"/>
              <a:t>Visibility is the key.  Diversified data stores – pulling data from different IT security applications, everything you said you will do is done, if not, create a gap analysis and remediation plan.</a:t>
            </a:r>
          </a:p>
          <a:p>
            <a:pPr marL="0" indent="0">
              <a:buFont typeface="Arial" panose="020B0604020202020204" pitchFamily="34" charset="0"/>
              <a:buNone/>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22</a:t>
            </a:fld>
            <a:endParaRPr lang="en-GB"/>
          </a:p>
        </p:txBody>
      </p:sp>
    </p:spTree>
    <p:extLst>
      <p:ext uri="{BB962C8B-B14F-4D97-AF65-F5344CB8AC3E}">
        <p14:creationId xmlns:p14="http://schemas.microsoft.com/office/powerpoint/2010/main" val="456178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https://opensource.google.com/projects/vsaq</a:t>
            </a:r>
          </a:p>
          <a:p>
            <a:endParaRPr lang="en-GB" dirty="0" smtClean="0"/>
          </a:p>
          <a:p>
            <a:r>
              <a:rPr lang="en-GB" dirty="0" smtClean="0"/>
              <a:t>Security and Privacy</a:t>
            </a:r>
            <a:r>
              <a:rPr lang="en-GB" baseline="0" dirty="0" smtClean="0"/>
              <a:t> are </a:t>
            </a:r>
            <a:r>
              <a:rPr lang="en-GB" baseline="0" dirty="0" smtClean="0"/>
              <a:t>together</a:t>
            </a:r>
          </a:p>
          <a:p>
            <a:endParaRPr lang="en-GB" baseline="0" dirty="0" smtClean="0"/>
          </a:p>
          <a:p>
            <a:r>
              <a:rPr lang="en-GB" dirty="0" smtClean="0"/>
              <a:t>Security Assessment Questionnaire helps you scale and automate risk assessments of your third parties and internal teams, as required by GDPR.</a:t>
            </a:r>
          </a:p>
          <a:p>
            <a:pPr marL="171450" indent="-171450">
              <a:buFont typeface="Arial" panose="020B0604020202020204" pitchFamily="34" charset="0"/>
              <a:buChar char="•"/>
            </a:pPr>
            <a:r>
              <a:rPr lang="en-GB" dirty="0" smtClean="0"/>
              <a:t>Intuitive survey design and pre-built templates, including GDPR-specific resources</a:t>
            </a:r>
          </a:p>
          <a:p>
            <a:pPr marL="171450" indent="-171450">
              <a:buFont typeface="Arial" panose="020B0604020202020204" pitchFamily="34" charset="0"/>
              <a:buChar char="•"/>
            </a:pPr>
            <a:r>
              <a:rPr lang="en-GB" dirty="0" smtClean="0"/>
              <a:t>Simplified questionnaire distribution</a:t>
            </a:r>
          </a:p>
          <a:p>
            <a:pPr marL="171450" indent="-171450">
              <a:buFont typeface="Arial" panose="020B0604020202020204" pitchFamily="34" charset="0"/>
              <a:buChar char="•"/>
            </a:pPr>
            <a:r>
              <a:rPr lang="en-GB" dirty="0" smtClean="0"/>
              <a:t>Automated campaign tracking and response monitoring</a:t>
            </a:r>
          </a:p>
          <a:p>
            <a:pPr marL="171450" indent="-171450">
              <a:buFont typeface="Arial" panose="020B0604020202020204" pitchFamily="34" charset="0"/>
              <a:buChar char="•"/>
            </a:pPr>
            <a:r>
              <a:rPr lang="en-GB" dirty="0" smtClean="0"/>
              <a:t>Centralized data aggregation and report generation</a:t>
            </a:r>
          </a:p>
        </p:txBody>
      </p:sp>
      <p:sp>
        <p:nvSpPr>
          <p:cNvPr id="4" name="Slide Number Placeholder 3"/>
          <p:cNvSpPr>
            <a:spLocks noGrp="1"/>
          </p:cNvSpPr>
          <p:nvPr>
            <p:ph type="sldNum" sz="quarter" idx="10"/>
          </p:nvPr>
        </p:nvSpPr>
        <p:spPr/>
        <p:txBody>
          <a:bodyPr/>
          <a:lstStyle/>
          <a:p>
            <a:fld id="{8C1A4656-B48C-4410-A796-BBF5B22B57E8}" type="slidenum">
              <a:rPr lang="en-GB" smtClean="0"/>
              <a:t>23</a:t>
            </a:fld>
            <a:endParaRPr lang="en-GB"/>
          </a:p>
        </p:txBody>
      </p:sp>
    </p:spTree>
    <p:extLst>
      <p:ext uri="{BB962C8B-B14F-4D97-AF65-F5344CB8AC3E}">
        <p14:creationId xmlns:p14="http://schemas.microsoft.com/office/powerpoint/2010/main" val="751684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Why M&amp;A need Cyber Security support?</a:t>
            </a:r>
          </a:p>
          <a:p>
            <a:pPr marL="171450" indent="-171450">
              <a:buFont typeface="Arial" panose="020B0604020202020204" pitchFamily="34" charset="0"/>
              <a:buChar char="•"/>
            </a:pPr>
            <a:r>
              <a:rPr lang="en-US" dirty="0" smtClean="0"/>
              <a:t>Aren’t they just ordinary business transactions?</a:t>
            </a:r>
          </a:p>
          <a:p>
            <a:pPr marL="171450" indent="-171450">
              <a:buFont typeface="Arial" panose="020B0604020202020204" pitchFamily="34" charset="0"/>
              <a:buChar char="•"/>
            </a:pPr>
            <a:r>
              <a:rPr lang="en-US" dirty="0" smtClean="0"/>
              <a:t>They seem to occur nearly every day, so what is so special about them that they require special security support, or any security support at all?</a:t>
            </a:r>
            <a:endParaRPr lang="en-GB"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What value does a security professional bring to the team?</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26</a:t>
            </a:fld>
            <a:endParaRPr lang="en-GB"/>
          </a:p>
        </p:txBody>
      </p:sp>
    </p:spTree>
    <p:extLst>
      <p:ext uri="{BB962C8B-B14F-4D97-AF65-F5344CB8AC3E}">
        <p14:creationId xmlns:p14="http://schemas.microsoft.com/office/powerpoint/2010/main" val="4060651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GDPR impact has been dissected and examined to death, although, focus on technology.  M&amp;A activities, as well as third-party security posture, can be greatly affected as well, and this aspect has not been very often pursued. This session hopes to be useful for that. </a:t>
            </a:r>
            <a:endParaRPr lang="en-US" dirty="0" smtClean="0"/>
          </a:p>
          <a:p>
            <a:endParaRPr lang="en-GB" dirty="0" smtClean="0"/>
          </a:p>
          <a:p>
            <a:pPr marL="171450" indent="-171450">
              <a:buFont typeface="Arial" panose="020B0604020202020204" pitchFamily="34" charset="0"/>
              <a:buChar char="•"/>
            </a:pPr>
            <a:r>
              <a:rPr lang="en-GB" dirty="0" smtClean="0"/>
              <a:t>Understand the general impact of GDPR on M&amp;A prospects</a:t>
            </a:r>
          </a:p>
          <a:p>
            <a:pPr marL="171450" indent="-171450">
              <a:buFont typeface="Arial" panose="020B0604020202020204" pitchFamily="34" charset="0"/>
              <a:buChar char="•"/>
            </a:pPr>
            <a:r>
              <a:rPr lang="en-GB" dirty="0" smtClean="0"/>
              <a:t>Evaluate the impact of GDPR on third-party and outsourcing security</a:t>
            </a:r>
          </a:p>
          <a:p>
            <a:pPr marL="171450" indent="-171450">
              <a:buFont typeface="Arial" panose="020B0604020202020204" pitchFamily="34" charset="0"/>
              <a:buChar char="•"/>
            </a:pPr>
            <a:r>
              <a:rPr lang="en-GB" dirty="0" smtClean="0"/>
              <a:t>Identify if specific programs need to be set-up in your organization because of the GDPR, which ones affect third-party, outsourcing and M&amp;A processes, and how</a:t>
            </a:r>
          </a:p>
          <a:p>
            <a:pPr marL="171450" indent="-171450">
              <a:buFont typeface="Arial" panose="020B0604020202020204" pitchFamily="34" charset="0"/>
              <a:buChar char="•"/>
            </a:pPr>
            <a:r>
              <a:rPr lang="en-GB" dirty="0" smtClean="0"/>
              <a:t>Get a clearer picture of what "privacy" means in the context of M&amp;A activities, outsourcing and third-party involved in business processes</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a:t>
            </a:fld>
            <a:endParaRPr lang="en-GB"/>
          </a:p>
        </p:txBody>
      </p:sp>
    </p:spTree>
    <p:extLst>
      <p:ext uri="{BB962C8B-B14F-4D97-AF65-F5344CB8AC3E}">
        <p14:creationId xmlns:p14="http://schemas.microsoft.com/office/powerpoint/2010/main" val="2240784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High profile data breaches, combined with pending data privacy regulations which put higher financial penalties on data breaches, such as the GDPR, will result in the scope of M&amp;A due diligence being significantly widened to cover not just the usual legal, financial, commercial, environmental and HR aspects, but also to create a new ‘digital due diligence’ or ‘cyber security due diligence’. The adoption of the GDPR will play a crucial role in enforcing cyber security to a standardised level across the EU. </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29</a:t>
            </a:fld>
            <a:endParaRPr lang="en-GB"/>
          </a:p>
        </p:txBody>
      </p:sp>
    </p:spTree>
    <p:extLst>
      <p:ext uri="{BB962C8B-B14F-4D97-AF65-F5344CB8AC3E}">
        <p14:creationId xmlns:p14="http://schemas.microsoft.com/office/powerpoint/2010/main" val="7018699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One of the few times an Organization is really “shaken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AD90B0-1EC1-5941-B428-303C0FF158DF}" type="slidenum">
              <a:rPr lang="en-US" smtClean="0"/>
              <a:t>30</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2786226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b="0" i="0" kern="1200" dirty="0" smtClean="0">
                <a:solidFill>
                  <a:schemeClr val="tx1"/>
                </a:solidFill>
                <a:effectLst/>
                <a:latin typeface="+mn-lt"/>
                <a:ea typeface="+mn-ea"/>
                <a:cs typeface="+mn-cs"/>
              </a:rPr>
              <a:t>Companies involved in M&amp;A need to take account of whether the goods and services that either side supplies are available to residents of the European Economic Area (EEA) for purchase. </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Through GDPR, companies are forced to review the way data is processed, establish procedures for protecting data, including the ability to report on data breaches, while also ensuring associated legal requirements are adhered to when protecting personal data. This has resulted in companies adapting their approach to M&amp;A activity by tailoring their due diligence processes to include the principles set out by the GDPR.</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The GDPR will drive a significant behavioural change in acquirers. </a:t>
            </a:r>
          </a:p>
          <a:p>
            <a:pPr marL="457200" lvl="1" indent="0">
              <a:buFont typeface="+mj-lt"/>
              <a:buNone/>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It is now commonplace for an acquirer to embed GDPR considerations within a technology due diligence scope, to help inform a view on a target’s roadmap to compliance and the identification of associated risks. For example, cyber security flaws not identified until after a transaction can have a material financial impact, either through additional investment required to remediate risks, or through fines being enforced by regulators through the GDPR due to the loss of customer, employee, supplier or other sensitive data.</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Companies that do not adopt a thorough approach to achieving compliance and implement effective procedures for dealing with cyber security breaches could hold a significant risk within a transaction, which could also lead to substantial fines being imposed.</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 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It is critical for buyers to conduct a gap analysis to assess the target’s GDPR readiness so that they understand what work will be needed post completion to bring the company into compliance. Not only will the purchaser need to assess the risk of non-compliance, but also the cost of any changes, in particular, systems-based changes required.</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It is essential to understand the level of a target company’s GDPR compliance as this can have a material impact on the cost of the acquisition.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The key areas for M&amp;A transactions will naturally be due diligence processes, as well as post-merger integration.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0" i="0" kern="1200" dirty="0" smtClean="0">
                <a:solidFill>
                  <a:schemeClr val="tx1"/>
                </a:solidFill>
                <a:effectLst/>
                <a:latin typeface="+mn-lt"/>
                <a:ea typeface="+mn-ea"/>
                <a:cs typeface="+mn-cs"/>
              </a:rPr>
              <a:t>Source:</a:t>
            </a:r>
            <a:r>
              <a:rPr lang="en-GB" sz="1200" b="0" i="0" kern="1200" baseline="0" dirty="0" smtClean="0">
                <a:solidFill>
                  <a:schemeClr val="tx1"/>
                </a:solidFill>
                <a:effectLst/>
                <a:latin typeface="+mn-lt"/>
                <a:ea typeface="+mn-ea"/>
                <a:cs typeface="+mn-cs"/>
              </a:rPr>
              <a:t> https://svw.no/en/news/news/2017/december/gdpr-compliance--an-opportunity-for-adding-value-in-ma/</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https://www.nccgroup.trust/uk/our-research/manda-cyber-security-due-diligence/?research=Whitepapers</a:t>
            </a:r>
          </a:p>
        </p:txBody>
      </p:sp>
      <p:sp>
        <p:nvSpPr>
          <p:cNvPr id="4" name="Slide Number Placeholder 3"/>
          <p:cNvSpPr>
            <a:spLocks noGrp="1"/>
          </p:cNvSpPr>
          <p:nvPr>
            <p:ph type="sldNum" sz="quarter" idx="10"/>
          </p:nvPr>
        </p:nvSpPr>
        <p:spPr/>
        <p:txBody>
          <a:bodyPr/>
          <a:lstStyle/>
          <a:p>
            <a:fld id="{8C1A4656-B48C-4410-A796-BBF5B22B57E8}" type="slidenum">
              <a:rPr lang="en-GB" smtClean="0"/>
              <a:t>31</a:t>
            </a:fld>
            <a:endParaRPr lang="en-GB"/>
          </a:p>
        </p:txBody>
      </p:sp>
    </p:spTree>
    <p:extLst>
      <p:ext uri="{BB962C8B-B14F-4D97-AF65-F5344CB8AC3E}">
        <p14:creationId xmlns:p14="http://schemas.microsoft.com/office/powerpoint/2010/main" val="2913711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These could be:</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Actual liabilities in terms of compliance with, or adherence to standards or regulations.</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Liabilities in terms of how divergent a target is from the acquirer’s internal processes and standards. Therefore what the potential impact will be on the post-close roadmap to integration.</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Latent security issues in the product/service which might have a reputational, operational, financial or legal impact. </a:t>
            </a:r>
          </a:p>
          <a:p>
            <a:endParaRPr lang="en-GB" dirty="0" smtClean="0"/>
          </a:p>
          <a:p>
            <a:r>
              <a:rPr lang="en-GB" sz="1200" b="1" i="0" u="none" strike="noStrike" kern="1200" baseline="0" dirty="0" smtClean="0">
                <a:solidFill>
                  <a:schemeClr val="tx1"/>
                </a:solidFill>
                <a:latin typeface="+mn-lt"/>
                <a:ea typeface="+mn-ea"/>
                <a:cs typeface="+mn-cs"/>
              </a:rPr>
              <a:t>Compliance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Within any business, the level and type of cyber security-related compliance will vary depending on regions of operation, target markets, sector and whether any customer and/or staff data is held and processed. </a:t>
            </a:r>
          </a:p>
          <a:p>
            <a:r>
              <a:rPr lang="en-GB" sz="1200" b="0" i="0" u="none" strike="noStrike" kern="1200" baseline="0" dirty="0" smtClean="0">
                <a:solidFill>
                  <a:schemeClr val="tx1"/>
                </a:solidFill>
                <a:latin typeface="+mn-lt"/>
                <a:ea typeface="+mn-ea"/>
                <a:cs typeface="+mn-cs"/>
              </a:rPr>
              <a:t>Understanding cyber security-related compliance and any associated risk gives the acquirer the confidence that the target is not in contravention of any regulatory regimes or, if it is, that the exceptions are satisfactorily manageable.</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Market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a product makes claims, or is otherwise marketed based on its inherent security resilience or security functionality, the acquiring company must understand the possibilities or circumstances that would undermine this position. </a:t>
            </a:r>
          </a:p>
          <a:p>
            <a:r>
              <a:rPr lang="en-GB" sz="1200" b="0" i="0" u="none" strike="noStrike" kern="1200" baseline="0" dirty="0" smtClean="0">
                <a:solidFill>
                  <a:schemeClr val="tx1"/>
                </a:solidFill>
                <a:latin typeface="+mn-lt"/>
                <a:ea typeface="+mn-ea"/>
                <a:cs typeface="+mn-cs"/>
              </a:rPr>
              <a:t>Failure to adequately assess these risks could result in a devaluation of the brand, product or intellectual property, post-acquisition.</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Technical assets including intellectual property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Technical assets and intellectual property can cover a broad range of things, including proprietary software, hardware and services that are sold to customers and even back-office IT functions and line of business applications.</a:t>
            </a:r>
          </a:p>
          <a:p>
            <a:r>
              <a:rPr lang="en-GB" sz="1200" b="0" i="0" u="none" strike="noStrike" kern="1200" baseline="0" dirty="0" smtClean="0">
                <a:solidFill>
                  <a:schemeClr val="tx1"/>
                </a:solidFill>
                <a:latin typeface="+mn-lt"/>
                <a:ea typeface="+mn-ea"/>
                <a:cs typeface="+mn-cs"/>
              </a:rPr>
              <a:t>Understanding any inherent security weaknesses, associated risks and likely future levels of investment required should be a key business consideration. </a:t>
            </a:r>
          </a:p>
          <a:p>
            <a:r>
              <a:rPr lang="en-GB" sz="1200" b="0" i="0" u="none" strike="noStrike" kern="1200" baseline="0" dirty="0" smtClean="0">
                <a:solidFill>
                  <a:schemeClr val="tx1"/>
                </a:solidFill>
                <a:latin typeface="+mn-lt"/>
                <a:ea typeface="+mn-ea"/>
                <a:cs typeface="+mn-cs"/>
              </a:rPr>
              <a:t>This understanding allows the acquirer to be aware of any short-term liabilities while also knowing what level of capital and operational expenditure will be required to bring it in-line with its own risk appetite.</a:t>
            </a:r>
          </a:p>
          <a:p>
            <a:r>
              <a:rPr lang="en-GB" sz="1200" b="0" i="0" u="none" strike="noStrike" kern="1200" baseline="0" dirty="0" smtClean="0">
                <a:solidFill>
                  <a:schemeClr val="tx1"/>
                </a:solidFill>
                <a:latin typeface="+mn-lt"/>
                <a:ea typeface="+mn-ea"/>
                <a:cs typeface="+mn-cs"/>
              </a:rPr>
              <a:t>The acquirer may also stipulate that certain improvements need to be made prior to deal completion if the risk presented is significant.</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Operations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Operational security due diligence often builds on the understanding gained through the analysis of compliance, technical assets and intellectual property. </a:t>
            </a:r>
          </a:p>
          <a:p>
            <a:r>
              <a:rPr lang="en-GB" sz="1200" b="0" i="0" u="none" strike="noStrike" kern="1200" baseline="0" dirty="0" smtClean="0">
                <a:solidFill>
                  <a:schemeClr val="tx1"/>
                </a:solidFill>
                <a:latin typeface="+mn-lt"/>
                <a:ea typeface="+mn-ea"/>
                <a:cs typeface="+mn-cs"/>
              </a:rPr>
              <a:t>It does so by assessing people, policies, procedures, physical assets, suppliers and supply chains from a security perspective. </a:t>
            </a:r>
          </a:p>
          <a:p>
            <a:r>
              <a:rPr lang="en-GB" sz="1200" b="0" i="0" u="none" strike="noStrike" kern="1200" baseline="0" dirty="0" smtClean="0">
                <a:solidFill>
                  <a:schemeClr val="tx1"/>
                </a:solidFill>
                <a:latin typeface="+mn-lt"/>
                <a:ea typeface="+mn-ea"/>
                <a:cs typeface="+mn-cs"/>
              </a:rPr>
              <a:t>Identifying operational security risks and the costs to remediate allows the acquirer to build accurate investment plans as part of its post-close integration strategy. </a:t>
            </a:r>
          </a:p>
          <a:p>
            <a:r>
              <a:rPr lang="en-GB" sz="1200" b="0" i="0" u="none" strike="noStrike" kern="1200" baseline="0" dirty="0" smtClean="0">
                <a:solidFill>
                  <a:schemeClr val="tx1"/>
                </a:solidFill>
                <a:latin typeface="+mn-lt"/>
                <a:ea typeface="+mn-ea"/>
                <a:cs typeface="+mn-cs"/>
              </a:rPr>
              <a:t>As with technical asset and intellectual property assessments, in certain situations the acquirer may also stipulate that certain improvements need to be made prior to completion.</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Integration</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Integrating the newly acquired business into the acquirer’s environment can be a complex operation given the technical and operational risks associated with this type of activity. Understanding this risk and complexity allows for informed planning and investment decisions. </a:t>
            </a:r>
          </a:p>
          <a:p>
            <a:r>
              <a:rPr lang="en-GB" sz="1200" b="0" i="0" u="none" strike="noStrike" kern="1200" baseline="0" dirty="0" smtClean="0">
                <a:solidFill>
                  <a:schemeClr val="tx1"/>
                </a:solidFill>
                <a:latin typeface="+mn-lt"/>
                <a:ea typeface="+mn-ea"/>
                <a:cs typeface="+mn-cs"/>
              </a:rPr>
              <a:t>The result is that the integration will have tactical or strategic elements that minimise or bring in-line key identified risks within appropriate timeframes.</a:t>
            </a:r>
            <a:endParaRPr lang="en-GB" dirty="0" smtClean="0"/>
          </a:p>
          <a:p>
            <a:endParaRPr lang="en-GB" dirty="0" smtClean="0"/>
          </a:p>
          <a:p>
            <a:endParaRPr lang="en-GB" dirty="0" smtClean="0"/>
          </a:p>
          <a:p>
            <a:r>
              <a:rPr lang="en-GB" dirty="0" smtClean="0"/>
              <a:t>https://www.nccgroup.trust/uk/our-research/manda-cyber-security-due-diligence/?research=Whitepapers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32</a:t>
            </a:fld>
            <a:endParaRPr lang="en-GB"/>
          </a:p>
        </p:txBody>
      </p:sp>
    </p:spTree>
    <p:extLst>
      <p:ext uri="{BB962C8B-B14F-4D97-AF65-F5344CB8AC3E}">
        <p14:creationId xmlns:p14="http://schemas.microsoft.com/office/powerpoint/2010/main" val="1420408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If you are the buyer, you will want assurances that the target has taken appropriate steps to protect confidential information from breaches and has considered upcoming data privacy regulations, such as the GDPR. You will also need to conduct cyber security risk assessments of the target.  Targets will need to consider cyber security as part of any vendor due diligence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Privacy risk needs to be one of the core factors involved in the M&amp;A process. That should really have always been a consideration, but as with many other processes, data governance and privacy has not always had the focus that it should, but it will definitely be important to manage that process.</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Acquirers will need to engage in a much more comprehensive due diligence process to fully assess a target’s ability to comply with the GDPR.</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Understanding how a target collects, stores, uses and transfers personal data,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as well as the details of any historical data breaches, will be vital in understanding the valuation and risks associated with a transaction.</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Initially we will likely just see more data processing clauses in non-disclosure agreements (NDAs).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QUIZ Time: who is the data controller?</a:t>
            </a:r>
          </a:p>
          <a:p>
            <a:pPr marL="0" indent="0">
              <a:buFont typeface="Arial" panose="020B0604020202020204" pitchFamily="34" charset="0"/>
              <a:buNone/>
            </a:pPr>
            <a:r>
              <a:rPr lang="en-GB" sz="1200" b="0" i="0" kern="1200" dirty="0" smtClean="0">
                <a:solidFill>
                  <a:schemeClr val="tx1"/>
                </a:solidFill>
                <a:effectLst/>
                <a:latin typeface="+mn-lt"/>
                <a:ea typeface="+mn-ea"/>
                <a:cs typeface="+mn-cs"/>
              </a:rPr>
              <a:t>Potential acquirers are Data Controllers of the information they receive as part of the sales process, as they use that data for their own purposes. As such, they should, in line with an NDA, only use the data to evaluate the transaction, and in compliance with the law. If the data is exported, controller to controller, model clauses should be used. As is standard practice today, personal data in data rooms should be excluded or limited to the greatest extent possible.</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33</a:t>
            </a:fld>
            <a:endParaRPr lang="en-GB"/>
          </a:p>
        </p:txBody>
      </p:sp>
    </p:spTree>
    <p:extLst>
      <p:ext uri="{BB962C8B-B14F-4D97-AF65-F5344CB8AC3E}">
        <p14:creationId xmlns:p14="http://schemas.microsoft.com/office/powerpoint/2010/main" val="4280299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How Due Diligence looks for real</a:t>
            </a:r>
            <a:endParaRPr lang="en-GB" dirty="0" smtClean="0"/>
          </a:p>
          <a:p>
            <a:endParaRPr lang="en-US" dirty="0" smtClean="0"/>
          </a:p>
          <a:p>
            <a:r>
              <a:rPr lang="en-US" dirty="0" smtClean="0"/>
              <a:t>If you are part of the deal’s team</a:t>
            </a:r>
          </a:p>
          <a:p>
            <a:r>
              <a:rPr lang="en-US" dirty="0" smtClean="0"/>
              <a:t>Use of a software from a third party firm (e.g. Deloitte D-Rooms)</a:t>
            </a:r>
          </a:p>
          <a:p>
            <a:r>
              <a:rPr lang="en-US" dirty="0" smtClean="0"/>
              <a:t>Asset inventory and technologies used are derived from end-of-year taxes’ books (inventory and depreciation)</a:t>
            </a:r>
          </a:p>
          <a:p>
            <a:endParaRPr lang="en-US" dirty="0" smtClean="0"/>
          </a:p>
        </p:txBody>
      </p:sp>
      <p:sp>
        <p:nvSpPr>
          <p:cNvPr id="4" name="Slide Number Placeholder 3"/>
          <p:cNvSpPr>
            <a:spLocks noGrp="1"/>
          </p:cNvSpPr>
          <p:nvPr>
            <p:ph type="sldNum" sz="quarter" idx="10"/>
          </p:nvPr>
        </p:nvSpPr>
        <p:spPr/>
        <p:txBody>
          <a:bodyPr/>
          <a:lstStyle/>
          <a:p>
            <a:fld id="{73AD90B0-1EC1-5941-B428-303C0FF158DF}" type="slidenum">
              <a:rPr lang="en-US" smtClean="0"/>
              <a:t>34</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442413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Embed GDPR considerations within a technology due diligence scope</a:t>
            </a:r>
            <a:endParaRPr lang="en-US" dirty="0" smtClean="0"/>
          </a:p>
          <a:p>
            <a:endParaRPr lang="en-US" dirty="0" smtClean="0"/>
          </a:p>
          <a:p>
            <a:r>
              <a:rPr lang="en-GB" sz="1200" b="0" i="0" kern="1200" dirty="0" smtClean="0">
                <a:solidFill>
                  <a:schemeClr val="tx1"/>
                </a:solidFill>
                <a:effectLst/>
                <a:latin typeface="+mn-lt"/>
                <a:ea typeface="+mn-ea"/>
                <a:cs typeface="+mn-cs"/>
              </a:rPr>
              <a:t>Practically, security compliance must extend to the virtual data room or another central deal-management application. Sellers will want to limit specific detail provided within initial outreach and control proprietary information access. Buyers must ensure sufficient protocol and protection measures are in place within their deal room environments. Expected features to support compliance would include document </a:t>
            </a:r>
            <a:r>
              <a:rPr lang="en-GB" sz="1200" b="0" i="0" kern="1200" dirty="0" err="1" smtClean="0">
                <a:solidFill>
                  <a:schemeClr val="tx1"/>
                </a:solidFill>
                <a:effectLst/>
                <a:latin typeface="+mn-lt"/>
                <a:ea typeface="+mn-ea"/>
                <a:cs typeface="+mn-cs"/>
              </a:rPr>
              <a:t>permissioning</a:t>
            </a:r>
            <a:r>
              <a:rPr lang="en-GB" sz="1200" b="0" i="0" kern="1200" dirty="0" smtClean="0">
                <a:solidFill>
                  <a:schemeClr val="tx1"/>
                </a:solidFill>
                <a:effectLst/>
                <a:latin typeface="+mn-lt"/>
                <a:ea typeface="+mn-ea"/>
                <a:cs typeface="+mn-cs"/>
              </a:rPr>
              <a:t>, restricted functionality and the ability to audit the steps taken towards GDPR compliance.</a:t>
            </a:r>
          </a:p>
        </p:txBody>
      </p:sp>
      <p:sp>
        <p:nvSpPr>
          <p:cNvPr id="4" name="Slide Number Placeholder 3"/>
          <p:cNvSpPr>
            <a:spLocks noGrp="1"/>
          </p:cNvSpPr>
          <p:nvPr>
            <p:ph type="sldNum" sz="quarter" idx="10"/>
          </p:nvPr>
        </p:nvSpPr>
        <p:spPr/>
        <p:txBody>
          <a:bodyPr/>
          <a:lstStyle/>
          <a:p>
            <a:fld id="{8C1A4656-B48C-4410-A796-BBF5B22B57E8}" type="slidenum">
              <a:rPr lang="en-GB" smtClean="0"/>
              <a:t>35</a:t>
            </a:fld>
            <a:endParaRPr lang="en-GB"/>
          </a:p>
        </p:txBody>
      </p:sp>
    </p:spTree>
    <p:extLst>
      <p:ext uri="{BB962C8B-B14F-4D97-AF65-F5344CB8AC3E}">
        <p14:creationId xmlns:p14="http://schemas.microsoft.com/office/powerpoint/2010/main" val="4074928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https://www.financierworldwide.com/gdpr-due-diligence-in-ma/</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36</a:t>
            </a:fld>
            <a:endParaRPr lang="en-GB"/>
          </a:p>
        </p:txBody>
      </p:sp>
    </p:spTree>
    <p:extLst>
      <p:ext uri="{BB962C8B-B14F-4D97-AF65-F5344CB8AC3E}">
        <p14:creationId xmlns:p14="http://schemas.microsoft.com/office/powerpoint/2010/main" val="2052527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To combat the threats to M&amp;A processes from cyber security-related issues, acquirers will seek to engage external and</a:t>
            </a:r>
            <a:r>
              <a:rPr lang="en-GB" sz="1200" b="0" i="0" kern="1200" baseline="0" dirty="0" smtClean="0">
                <a:solidFill>
                  <a:schemeClr val="tx1"/>
                </a:solidFill>
                <a:effectLst/>
                <a:latin typeface="+mn-lt"/>
                <a:ea typeface="+mn-ea"/>
                <a:cs typeface="+mn-cs"/>
              </a:rPr>
              <a:t> internal </a:t>
            </a:r>
            <a:r>
              <a:rPr lang="en-GB" sz="1200" b="0" i="0" kern="1200" dirty="0" smtClean="0">
                <a:solidFill>
                  <a:schemeClr val="tx1"/>
                </a:solidFill>
                <a:effectLst/>
                <a:latin typeface="+mn-lt"/>
                <a:ea typeface="+mn-ea"/>
                <a:cs typeface="+mn-cs"/>
              </a:rPr>
              <a:t>cyber security experts to provide them with peace of mind and reassurance, and to evaluate the target’s cyber security measures as part of the due diligence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It is also clear that the GDPR and cyber security go together. Both will lead to changes in the due diligence process as the protection of data used in the process will become a critical issue, with the potential to derail a deal if certain criteria are not met or specific safeguards are not put in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This raises a lot of new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How does one conduct cyber security due diligence?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Are new specialist service providers emerging?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What do advisers and corporate development teams need to be aware of as cyber security attracts more scrutiny?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Does the business have the sufficient technical knowledge and experience to remain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buyer, how do I gain assurances that my target has taken appropriate steps to protect its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target, what should I offer as part of the due diligence process, and how do I make it as painless as possible for the buyer?</a:t>
            </a:r>
          </a:p>
        </p:txBody>
      </p:sp>
      <p:sp>
        <p:nvSpPr>
          <p:cNvPr id="4" name="Slide Number Placeholder 3"/>
          <p:cNvSpPr>
            <a:spLocks noGrp="1"/>
          </p:cNvSpPr>
          <p:nvPr>
            <p:ph type="sldNum" sz="quarter" idx="10"/>
          </p:nvPr>
        </p:nvSpPr>
        <p:spPr/>
        <p:txBody>
          <a:bodyPr/>
          <a:lstStyle/>
          <a:p>
            <a:fld id="{8C1A4656-B48C-4410-A796-BBF5B22B57E8}" type="slidenum">
              <a:rPr lang="en-GB" smtClean="0"/>
              <a:t>37</a:t>
            </a:fld>
            <a:endParaRPr lang="en-GB"/>
          </a:p>
        </p:txBody>
      </p:sp>
    </p:spTree>
    <p:extLst>
      <p:ext uri="{BB962C8B-B14F-4D97-AF65-F5344CB8AC3E}">
        <p14:creationId xmlns:p14="http://schemas.microsoft.com/office/powerpoint/2010/main" val="2298687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Four steps should be considered in due diligence for GDPR.</a:t>
            </a:r>
          </a:p>
          <a:p>
            <a:endParaRPr lang="en-GB" sz="1200" b="0" i="0" kern="1200" dirty="0" smtClean="0">
              <a:solidFill>
                <a:schemeClr val="tx1"/>
              </a:solidFill>
              <a:effectLst/>
              <a:latin typeface="+mn-lt"/>
              <a:ea typeface="+mn-ea"/>
              <a:cs typeface="+mn-cs"/>
            </a:endParaRPr>
          </a:p>
          <a:p>
            <a:pPr marL="228600" indent="-228600">
              <a:buFont typeface="+mj-lt"/>
              <a:buAutoNum type="arabicPeriod"/>
            </a:pPr>
            <a:r>
              <a:rPr lang="en-GB" sz="1200" b="0" i="0" kern="1200" dirty="0" smtClean="0">
                <a:solidFill>
                  <a:schemeClr val="tx1"/>
                </a:solidFill>
                <a:effectLst/>
                <a:latin typeface="+mn-lt"/>
                <a:ea typeface="+mn-ea"/>
                <a:cs typeface="+mn-cs"/>
              </a:rPr>
              <a:t>First, confirmation of the completeness and suitability of the approach an organisation went through to gain comfort on the GDPR.</a:t>
            </a:r>
          </a:p>
          <a:p>
            <a:pPr marL="228600" indent="-228600">
              <a:buFont typeface="+mj-lt"/>
              <a:buAutoNum type="arabicPeriod"/>
            </a:pPr>
            <a:r>
              <a:rPr lang="en-GB" sz="1200" b="0" i="0" kern="1200" dirty="0" smtClean="0">
                <a:solidFill>
                  <a:schemeClr val="tx1"/>
                </a:solidFill>
                <a:effectLst/>
                <a:latin typeface="+mn-lt"/>
                <a:ea typeface="+mn-ea"/>
                <a:cs typeface="+mn-cs"/>
              </a:rPr>
              <a:t>Second, confirmation that the data sets, risks and mitigations for GDPR risks have been assessed for the business going forward.</a:t>
            </a:r>
          </a:p>
          <a:p>
            <a:pPr marL="228600" indent="-228600">
              <a:buFont typeface="+mj-lt"/>
              <a:buAutoNum type="arabicPeriod"/>
            </a:pPr>
            <a:r>
              <a:rPr lang="en-GB" sz="1200" b="0" i="0" kern="1200" dirty="0" smtClean="0">
                <a:solidFill>
                  <a:schemeClr val="tx1"/>
                </a:solidFill>
                <a:effectLst/>
                <a:latin typeface="+mn-lt"/>
                <a:ea typeface="+mn-ea"/>
                <a:cs typeface="+mn-cs"/>
              </a:rPr>
              <a:t>Third, confirmation of changes to the treatment of the data sets, risks and mitigations for GDPR risks have been assessed as a result of the M&amp;A activity.</a:t>
            </a:r>
          </a:p>
          <a:p>
            <a:pPr marL="228600" indent="-228600">
              <a:buFont typeface="+mj-lt"/>
              <a:buAutoNum type="arabicPeriod"/>
            </a:pPr>
            <a:r>
              <a:rPr lang="en-GB" sz="1200" b="0" i="0" kern="1200" dirty="0" smtClean="0">
                <a:solidFill>
                  <a:schemeClr val="tx1"/>
                </a:solidFill>
                <a:effectLst/>
                <a:latin typeface="+mn-lt"/>
                <a:ea typeface="+mn-ea"/>
                <a:cs typeface="+mn-cs"/>
              </a:rPr>
              <a:t>Finally, an analysis of the separation and carve out risks for GDPR should be carried out.</a:t>
            </a:r>
          </a:p>
        </p:txBody>
      </p:sp>
      <p:sp>
        <p:nvSpPr>
          <p:cNvPr id="4" name="Slide Number Placeholder 3"/>
          <p:cNvSpPr>
            <a:spLocks noGrp="1"/>
          </p:cNvSpPr>
          <p:nvPr>
            <p:ph type="sldNum" sz="quarter" idx="10"/>
          </p:nvPr>
        </p:nvSpPr>
        <p:spPr/>
        <p:txBody>
          <a:bodyPr/>
          <a:lstStyle/>
          <a:p>
            <a:fld id="{8C1A4656-B48C-4410-A796-BBF5B22B57E8}" type="slidenum">
              <a:rPr lang="en-GB" smtClean="0"/>
              <a:t>38</a:t>
            </a:fld>
            <a:endParaRPr lang="en-GB"/>
          </a:p>
        </p:txBody>
      </p:sp>
    </p:spTree>
    <p:extLst>
      <p:ext uri="{BB962C8B-B14F-4D97-AF65-F5344CB8AC3E}">
        <p14:creationId xmlns:p14="http://schemas.microsoft.com/office/powerpoint/2010/main" val="1771807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4</a:t>
            </a:fld>
            <a:endParaRPr lang="en-GB"/>
          </a:p>
        </p:txBody>
      </p:sp>
    </p:spTree>
    <p:extLst>
      <p:ext uri="{BB962C8B-B14F-4D97-AF65-F5344CB8AC3E}">
        <p14:creationId xmlns:p14="http://schemas.microsoft.com/office/powerpoint/2010/main" val="22407841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u="sng" dirty="0" smtClean="0"/>
              <a:t>Capture</a:t>
            </a:r>
            <a:r>
              <a:rPr lang="en-US" dirty="0" smtClean="0"/>
              <a:t>. This process is ubiquitous to all deals. During the capture process, ITSEC collects information on assets, people, budget, and strategy from both internal functions and the Target to evaluate security and risk profile.</a:t>
            </a:r>
            <a:r>
              <a:rPr lang="en-US" baseline="0" dirty="0" smtClean="0"/>
              <a:t>  </a:t>
            </a:r>
            <a:r>
              <a:rPr lang="en-US" dirty="0" smtClean="0"/>
              <a:t>Internally, information on the strategic intent of the deal is provided to the ATEAM.  Other information includes facilities disposition, product plans, and organizational plans; this information aids in overall security planning.</a:t>
            </a:r>
          </a:p>
          <a:p>
            <a:pPr marL="228600" indent="-228600">
              <a:buFont typeface="+mj-lt"/>
              <a:buAutoNum type="arabicPeriod"/>
            </a:pPr>
            <a:r>
              <a:rPr lang="en-US" u="sng" dirty="0" smtClean="0"/>
              <a:t>Connect</a:t>
            </a:r>
            <a:r>
              <a:rPr lang="en-US" dirty="0" smtClean="0"/>
              <a:t> establish connectivity for the initial core infrastructure, setting up primary communication and collaboration tools and systems.  This stage typically involves an interim step of creating a VPN tunnel, followed as quickly as reasonable by LAN/WAN interconnection, and then integration of other core IT infrastructure services.</a:t>
            </a:r>
            <a:r>
              <a:rPr lang="en-US" baseline="0" dirty="0" smtClean="0"/>
              <a:t>  </a:t>
            </a:r>
            <a:r>
              <a:rPr lang="en-US" dirty="0" smtClean="0"/>
              <a:t>The connectivity can follow different steps, depending on the complexity and size of Target.  The first focus is on immediate connectivity.</a:t>
            </a:r>
          </a:p>
          <a:p>
            <a:pPr marL="228600" indent="-228600">
              <a:buFont typeface="+mj-lt"/>
              <a:buAutoNum type="arabicPeriod"/>
            </a:pPr>
            <a:r>
              <a:rPr lang="en-US" u="sng" dirty="0" smtClean="0"/>
              <a:t>Combine</a:t>
            </a:r>
            <a:r>
              <a:rPr lang="en-US" dirty="0" smtClean="0"/>
              <a:t>: Integrate business systems and processes.</a:t>
            </a:r>
          </a:p>
          <a:p>
            <a:pPr marL="228600" indent="-228600">
              <a:buFont typeface="+mj-lt"/>
              <a:buAutoNum type="arabicPeriod"/>
            </a:pPr>
            <a:r>
              <a:rPr lang="en-US" u="sng" dirty="0" smtClean="0"/>
              <a:t>Consolidate</a:t>
            </a:r>
            <a:r>
              <a:rPr lang="en-US" dirty="0" smtClean="0"/>
              <a:t>: Realize economies of scale through organizational asset consolidation.</a:t>
            </a:r>
          </a:p>
        </p:txBody>
      </p:sp>
      <p:sp>
        <p:nvSpPr>
          <p:cNvPr id="4" name="Slide Number Placeholder 3"/>
          <p:cNvSpPr>
            <a:spLocks noGrp="1"/>
          </p:cNvSpPr>
          <p:nvPr>
            <p:ph type="sldNum" sz="quarter" idx="10"/>
          </p:nvPr>
        </p:nvSpPr>
        <p:spPr/>
        <p:txBody>
          <a:bodyPr/>
          <a:lstStyle/>
          <a:p>
            <a:fld id="{73AD90B0-1EC1-5941-B428-303C0FF158DF}" type="slidenum">
              <a:rPr lang="en-US" smtClean="0"/>
              <a:t>39</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372985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The post-merger integration process will also need to address how existing consent from data subjects will affect the integration and future business goals of the combined entities, to allow for different uses of the data after deal completion.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Security Transformation: Strategic programmes of work to transform and/or integrate the acquisition.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Risk Management &amp; Governance: Expertise in managing risk in the short to medium term while satisfying compliance issues.</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Cyber Defence Operations: Ensuring the newly acquired entity is able to detect and respond to cyber security incidents.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i="0" u="none" strike="noStrike" kern="1200" baseline="0" dirty="0" smtClean="0">
                <a:solidFill>
                  <a:schemeClr val="tx1"/>
                </a:solidFill>
                <a:latin typeface="+mn-lt"/>
                <a:ea typeface="+mn-ea"/>
                <a:cs typeface="+mn-cs"/>
              </a:rPr>
              <a:t>Technical Security Consulting: Deep technical expertise in all elements of technical cyber security.</a:t>
            </a:r>
          </a:p>
        </p:txBody>
      </p:sp>
      <p:sp>
        <p:nvSpPr>
          <p:cNvPr id="4" name="Slide Number Placeholder 3"/>
          <p:cNvSpPr>
            <a:spLocks noGrp="1"/>
          </p:cNvSpPr>
          <p:nvPr>
            <p:ph type="sldNum" sz="quarter" idx="10"/>
          </p:nvPr>
        </p:nvSpPr>
        <p:spPr/>
        <p:txBody>
          <a:bodyPr/>
          <a:lstStyle/>
          <a:p>
            <a:fld id="{73AD90B0-1EC1-5941-B428-303C0FF158DF}" type="slidenum">
              <a:rPr lang="en-US" smtClean="0"/>
              <a:t>40</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75436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Protecting the effort itself</a:t>
            </a:r>
            <a:r>
              <a:rPr lang="en-US" dirty="0" smtClean="0"/>
              <a:t>: Security measures are applied to the merger or acquisition effort to ensure that it is properly protected. That includes the implementation of measures to protect the confidentiality of the effort and its people, information, and physical assets.</a:t>
            </a:r>
          </a:p>
          <a:p>
            <a:endParaRPr lang="en-US" dirty="0" smtClean="0"/>
          </a:p>
          <a:p>
            <a:r>
              <a:rPr lang="en-US" u="sng" dirty="0" smtClean="0"/>
              <a:t>Confidentiality of the total effort</a:t>
            </a:r>
            <a:r>
              <a:rPr lang="en-US" dirty="0" smtClean="0"/>
              <a:t>: For competitive reasons, it may be necessary to keep the existence of the effort unknown to all but the merger or acquisition team itself.</a:t>
            </a:r>
          </a:p>
          <a:p>
            <a:r>
              <a:rPr lang="en-US" dirty="0" smtClean="0"/>
              <a:t>At some point in time, all mergers and acquisitions become known, but that occurrence must be controlled, deliberate, and approved by executive management. It must not be accidental or happenstance.</a:t>
            </a:r>
          </a:p>
          <a:p>
            <a:endParaRPr lang="en-US" dirty="0" smtClean="0"/>
          </a:p>
          <a:p>
            <a:r>
              <a:rPr lang="en-US" u="sng" dirty="0" smtClean="0"/>
              <a:t>Confidentiality of the team’s work must be maintained</a:t>
            </a:r>
            <a:r>
              <a:rPr lang="en-US" dirty="0" smtClean="0"/>
              <a:t>: Specific strategies, plans, processes, analysis, and assessments must not be revealed to people outside the team without the expressed permission of team leadership, or another in the executive management chain. Unauthorized releases may compromise or harm the effort.</a:t>
            </a:r>
          </a:p>
          <a:p>
            <a:r>
              <a:rPr lang="en-US" dirty="0" smtClean="0"/>
              <a:t>An unauthorized release of information may allow a competitor to gain information of value at little or no cost to itself.</a:t>
            </a:r>
          </a:p>
          <a:p>
            <a:endParaRPr lang="en-US" dirty="0" smtClean="0"/>
          </a:p>
          <a:p>
            <a:r>
              <a:rPr lang="en-US" u="sng" dirty="0" smtClean="0"/>
              <a:t>Evaluating the security condition of the target company</a:t>
            </a:r>
            <a:r>
              <a:rPr lang="en-US" dirty="0" smtClean="0"/>
              <a:t>: The security manager is charged with assessing the security condition of the target company. Ideally, the security manager conducts a security audit of the target company’s security program and overall security condition, which becomes part of the total team’s assessment. Any issues identified are given consideration in terms of their effect on closing the deal.  Unless severe security problems exist, security issues generally never break the merger or acquisition (deal). However, security problems or a substandard company security program can impact the value of the deal. Anything that may affect the value of the deal must be given serious consideration. Failure to do so is something less than a proper due-diligence effort.</a:t>
            </a:r>
          </a:p>
          <a:p>
            <a:endParaRPr lang="en-US" dirty="0" smtClean="0"/>
          </a:p>
          <a:p>
            <a:r>
              <a:rPr lang="en-US" u="sng" dirty="0" smtClean="0"/>
              <a:t>Providing subject matter expertise</a:t>
            </a:r>
            <a:r>
              <a:rPr lang="en-US" dirty="0" smtClean="0"/>
              <a:t>: The security manager or professional serves as a member of the team and provides guidance, direction, and consultation on all security-related issues and concerns.</a:t>
            </a:r>
          </a:p>
          <a:p>
            <a:endParaRPr lang="en-US" dirty="0" smtClean="0"/>
          </a:p>
          <a:p>
            <a:pPr>
              <a:defRPr u="sng"/>
            </a:pPr>
            <a:r>
              <a:rPr lang="en-US" dirty="0" smtClean="0"/>
              <a:t>Identify Security Requirements for the New Company </a:t>
            </a:r>
          </a:p>
          <a:p>
            <a:r>
              <a:rPr lang="en-US" dirty="0" smtClean="0"/>
              <a:t>The combination of two companies into a single larger company changes that company in many ways. Those changes should be anticipated and evaluated in terms of future security requirements.</a:t>
            </a:r>
          </a:p>
          <a:p>
            <a:r>
              <a:rPr lang="en-US" dirty="0" smtClean="0"/>
              <a:t>Some of the security needs of the newly created company may be driven by the security condition of the two companies coming together.</a:t>
            </a:r>
          </a:p>
          <a:p>
            <a:r>
              <a:rPr lang="en-US" dirty="0" smtClean="0"/>
              <a:t>Any security problems or vulnerabilities identified during the assessment phase will require attention during the integration phase. Understanding the impact of security problems and vulnerabilities early on will allow more time for planning and development of mitigation measures. </a:t>
            </a:r>
          </a:p>
          <a:p>
            <a:r>
              <a:rPr lang="en-US" dirty="0" smtClean="0"/>
              <a:t>In some cases when two companies come together, it may not be practical to simply impose the security practices of the acquiring company on the new company. The structure and operations of the new company may be so different from either heritage company that the overall security needs and requirements for the newly combined company may now differ significantly. If this is the case, much work will be needed in assessing and understanding those needs and developing procedures and practices to support them. </a:t>
            </a:r>
          </a:p>
          <a:p>
            <a:endParaRPr lang="en-US" dirty="0" smtClean="0"/>
          </a:p>
          <a:p>
            <a:r>
              <a:rPr lang="en-US" u="sng" dirty="0" smtClean="0"/>
              <a:t>Controlling Rumors </a:t>
            </a:r>
          </a:p>
          <a:p>
            <a:r>
              <a:rPr lang="en-US" dirty="0" smtClean="0"/>
              <a:t>Preventing rumors is impossible. Limiting and controlling them are possible. Frequent, open, structured, honest, and planned communications will cut down on the development and spreading of rumors.</a:t>
            </a:r>
          </a:p>
          <a:p>
            <a:endParaRPr lang="en-US" dirty="0" smtClean="0"/>
          </a:p>
          <a:p>
            <a:pPr>
              <a:defRPr u="sng"/>
            </a:pPr>
            <a:r>
              <a:rPr lang="en-US" dirty="0" smtClean="0"/>
              <a:t>Global/International Aspects</a:t>
            </a:r>
          </a:p>
          <a:p>
            <a:r>
              <a:rPr lang="en-US" dirty="0" smtClean="0"/>
              <a:t>If the merger or acquisition effort involves companies from different countries, the role of security becomes more involved and demanding. International travel, laws, and regulations from multiple countries and cultural and language differences along with differing business practices make the task of protecting the effort, people, and information more complicated. Having an understanding of international business issues will be helpful. Having a security manager on the team with experience in international business, and security will be invaluable to the effort. When an acquisition team leader selects a security manager to support the team, the leader should keep in mind the importance of international business experience. </a:t>
            </a:r>
          </a:p>
          <a:p>
            <a:endParaRPr lang="en-US" dirty="0" smtClean="0"/>
          </a:p>
          <a:p>
            <a:r>
              <a:rPr lang="en-US" u="sng" dirty="0" smtClean="0"/>
              <a:t>Team Consultant:</a:t>
            </a:r>
            <a:r>
              <a:rPr lang="en-US" dirty="0" smtClean="0"/>
              <a:t> Part of the role for security is to serve as the team’s “in-house consultant,” that is to say, serve as a subject matter expert and help the team learn as much as possible about the target company, particularly as it pertains to matters of security. </a:t>
            </a:r>
          </a:p>
        </p:txBody>
      </p:sp>
      <p:sp>
        <p:nvSpPr>
          <p:cNvPr id="4" name="Slide Number Placeholder 3"/>
          <p:cNvSpPr>
            <a:spLocks noGrp="1"/>
          </p:cNvSpPr>
          <p:nvPr>
            <p:ph type="sldNum" sz="quarter" idx="10"/>
          </p:nvPr>
        </p:nvSpPr>
        <p:spPr/>
        <p:txBody>
          <a:bodyPr/>
          <a:lstStyle/>
          <a:p>
            <a:fld id="{73AD90B0-1EC1-5941-B428-303C0FF158DF}" type="slidenum">
              <a:rPr lang="en-US" smtClean="0"/>
              <a:t>41</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08548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Preliminary background investigations</a:t>
            </a:r>
            <a:r>
              <a:rPr lang="en-US" dirty="0" smtClean="0"/>
              <a:t>: Learn as much as possible about the target company and its leadership. All knowledge gained early will have value in later phases. The more the merger and acquisition team can learn about the target company the greater the possibility of good business decisions being made. </a:t>
            </a:r>
          </a:p>
          <a:p>
            <a:endParaRPr lang="en-US" dirty="0" smtClean="0"/>
          </a:p>
          <a:p>
            <a:r>
              <a:rPr lang="en-US" u="sng" dirty="0" smtClean="0"/>
              <a:t>Due diligence</a:t>
            </a:r>
            <a:r>
              <a:rPr lang="en-US" dirty="0" smtClean="0"/>
              <a:t>: During the due diligence phase of the effort, the merger and acquisition team has an opportunity and an obligation to take a more in-depth look at the target company. This examination is still limited. How extensive it becomes may require an agreement by both companies. Nevertheless, it will be an opportunity to learn more about the target company than is available from open sources. The time frame for the due diligence is limited but should be sufficient to allow for obtaining enough information about the company so that when this information is combined with data gathered from other sources as well as open sources, chances of making the correct decisions are enhanced. It is during this phase that the team leadership identifies and considers all problems and concerns. The problems are evaluated and a decision is made to proceed with the merger or acquisition or abort the effort.</a:t>
            </a:r>
          </a:p>
          <a:p>
            <a:endParaRPr lang="en-US" dirty="0" smtClean="0"/>
          </a:p>
          <a:p>
            <a:r>
              <a:rPr lang="en-US" u="sng" dirty="0" smtClean="0"/>
              <a:t>Cost of security</a:t>
            </a:r>
            <a:r>
              <a:rPr lang="en-US" dirty="0" smtClean="0"/>
              <a:t>: Within most companies, security is a cost center and not a revenue center. Unless the company is in the business of selling security products and services, security does not usually generate revenue. Like other supporting functions, the security organization exists to fulfill a protective and compliance role. Company assets protection, driven by laws, regulations, and the need to mitigate risks, are the reason security organizations are formed. Moreover, to protect their own interest, most companies establish a set of rules (policies and procedures) to provide a protective framework for employees to operate within. This costs money.</a:t>
            </a:r>
          </a:p>
          <a:p>
            <a:endParaRPr lang="en-US" dirty="0" smtClean="0"/>
          </a:p>
          <a:p>
            <a:r>
              <a:rPr lang="en-US" u="sng" dirty="0" smtClean="0"/>
              <a:t>Operations security</a:t>
            </a:r>
            <a:r>
              <a:rPr lang="en-US" dirty="0" smtClean="0"/>
              <a:t>: Operations, or operational security (OPSEC), refers to the measures and controls applied to the effort to ensure that the day-to-day activities of the team are protected to the extent appropriate. The security manager is responsible for leading this effort and for developing and implementing the necessary protective measures. Protective measures vary with each phase of the effort, as each phase differs in its need for control. For example, the initial discussion concerning the team’s intentions to acquire a target company and the background assessments of that company and its executives generally need to occur under very tight controls. Preventing knowledge of the discussions from becoming public could have competitive and legal implications. For example, if publicly traded companies are involved, information suggesting the possibility of a merger or acquisition could have an impact on the stock price of one or both companies.</a:t>
            </a:r>
          </a:p>
        </p:txBody>
      </p:sp>
      <p:sp>
        <p:nvSpPr>
          <p:cNvPr id="4" name="Slide Number Placeholder 3"/>
          <p:cNvSpPr>
            <a:spLocks noGrp="1"/>
          </p:cNvSpPr>
          <p:nvPr>
            <p:ph type="sldNum" sz="quarter" idx="10"/>
          </p:nvPr>
        </p:nvSpPr>
        <p:spPr/>
        <p:txBody>
          <a:bodyPr/>
          <a:lstStyle/>
          <a:p>
            <a:fld id="{73AD90B0-1EC1-5941-B428-303C0FF158DF}" type="slidenum">
              <a:rPr lang="en-US" smtClean="0"/>
              <a:t>42</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809903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23056" indent="-323056">
              <a:buSzPct val="75000"/>
              <a:buFont typeface="+mj-lt"/>
              <a:buAutoNum type="arabicPeriod"/>
            </a:pPr>
            <a:r>
              <a:rPr lang="en-US" dirty="0" smtClean="0"/>
              <a:t>Resources, staffing, processes, and systems are combined</a:t>
            </a:r>
          </a:p>
          <a:p>
            <a:pPr marL="323056" indent="-323056">
              <a:buSzPct val="75000"/>
              <a:buFont typeface="+mj-lt"/>
              <a:buAutoNum type="arabicPeriod"/>
            </a:pPr>
            <a:r>
              <a:rPr lang="en-US" dirty="0" smtClean="0"/>
              <a:t>Business processes are as much as possible leveled</a:t>
            </a:r>
          </a:p>
          <a:p>
            <a:pPr marL="323056" indent="-323056">
              <a:buSzPct val="75000"/>
              <a:buFont typeface="+mj-lt"/>
              <a:buAutoNum type="arabicPeriod"/>
            </a:pPr>
            <a:r>
              <a:rPr lang="en-US" dirty="0" smtClean="0"/>
              <a:t>IT tools are unified</a:t>
            </a:r>
          </a:p>
          <a:p>
            <a:pPr marL="323056" marR="0" lvl="0" indent="-323056" algn="l" defTabSz="914400" rtl="0" eaLnBrk="1" fontAlgn="auto" latinLnBrk="0" hangingPunct="1">
              <a:lnSpc>
                <a:spcPct val="100000"/>
              </a:lnSpc>
              <a:spcBef>
                <a:spcPts val="0"/>
              </a:spcBef>
              <a:spcAft>
                <a:spcPts val="0"/>
              </a:spcAft>
              <a:buClrTx/>
              <a:buSzPct val="75000"/>
              <a:buFont typeface="+mj-lt"/>
              <a:buAutoNum type="arabicPeriod"/>
              <a:tabLst/>
              <a:defRPr/>
            </a:pPr>
            <a:r>
              <a:rPr lang="en-US" b="1" i="1" dirty="0" smtClean="0"/>
              <a:t>Active Directory merging strategy is key!</a:t>
            </a:r>
            <a:endParaRPr lang="en-US" dirty="0" smtClean="0"/>
          </a:p>
          <a:p>
            <a:pPr marL="323056" indent="-323056">
              <a:buSzPct val="75000"/>
              <a:buFont typeface="+mj-lt"/>
              <a:buAutoNum type="arabicPeriod"/>
            </a:pPr>
            <a:r>
              <a:rPr lang="en-US" dirty="0" smtClean="0"/>
              <a:t>The Target company has assumed a comparable or the same security posture as the acquiring company</a:t>
            </a:r>
          </a:p>
          <a:p>
            <a:pPr marL="323056" indent="-323056">
              <a:buSzPct val="75000"/>
              <a:buFont typeface="+mj-lt"/>
              <a:buAutoNum type="arabicPeriod"/>
            </a:pPr>
            <a:r>
              <a:rPr lang="en-US" dirty="0" smtClean="0"/>
              <a:t>Differences in processes and IT Security posture, as well as “misses” from the Integration Plan, are documented and signed off by key stakeholders (leadership, executives, CISO)</a:t>
            </a:r>
          </a:p>
          <a:p>
            <a:pPr marL="323056" indent="-323056">
              <a:buSzPct val="75000"/>
              <a:buFont typeface="+mj-lt"/>
              <a:buAutoNum type="arabicPeriod"/>
            </a:pPr>
            <a:r>
              <a:rPr lang="en-US" dirty="0" smtClean="0"/>
              <a:t>The agreed-upon designs are implemented, and</a:t>
            </a:r>
          </a:p>
          <a:p>
            <a:pPr marL="323056" indent="-323056">
              <a:buSzPct val="75000"/>
              <a:buFont typeface="+mj-lt"/>
              <a:buAutoNum type="arabicPeriod"/>
            </a:pPr>
            <a:r>
              <a:rPr lang="en-US" dirty="0" smtClean="0"/>
              <a:t>Operations — including Cyber Security – are turned over to standard support</a:t>
            </a:r>
          </a:p>
          <a:p>
            <a:pPr marL="323056" indent="-323056">
              <a:buSzPct val="75000"/>
              <a:buFont typeface="+mj-lt"/>
              <a:buAutoNum type="arabicPeriod"/>
            </a:pPr>
            <a:r>
              <a:rPr lang="en-US" dirty="0" smtClean="0"/>
              <a:t>Weekly or recurring meetings can be setup to assess integration phases are carried out as expected, and do follow IT Security best practices</a:t>
            </a:r>
          </a:p>
        </p:txBody>
      </p:sp>
      <p:sp>
        <p:nvSpPr>
          <p:cNvPr id="4" name="Slide Number Placeholder 3"/>
          <p:cNvSpPr>
            <a:spLocks noGrp="1"/>
          </p:cNvSpPr>
          <p:nvPr>
            <p:ph type="sldNum" sz="quarter" idx="10"/>
          </p:nvPr>
        </p:nvSpPr>
        <p:spPr/>
        <p:txBody>
          <a:bodyPr/>
          <a:lstStyle/>
          <a:p>
            <a:fld id="{73AD90B0-1EC1-5941-B428-303C0FF158DF}" type="slidenum">
              <a:rPr lang="en-US" smtClean="0"/>
              <a:t>43</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54992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indent="-228600">
              <a:buFont typeface="+mj-lt"/>
              <a:buAutoNum type="arabicPeriod"/>
            </a:pPr>
            <a:r>
              <a:rPr lang="en-GB" sz="1200" b="0" i="0" kern="1200" dirty="0" smtClean="0">
                <a:solidFill>
                  <a:schemeClr val="tx1"/>
                </a:solidFill>
                <a:effectLst/>
                <a:latin typeface="+mn-lt"/>
                <a:ea typeface="+mn-ea"/>
                <a:cs typeface="+mn-cs"/>
              </a:rPr>
              <a:t>Due to the increased focus on privacy caused by the GDPR, the deal value may not only be affected by personal data compliance or the lack of it. The privacy by design and by default requirements will force businesses to consider data protection during the initial phase when developing new products and services, rather than as an afterthought. Businesses that do not adhere to this change run the risk of falling behind.</a:t>
            </a:r>
          </a:p>
          <a:p>
            <a:pPr marL="228600" indent="-228600">
              <a:buFont typeface="+mj-lt"/>
              <a:buAutoNum type="arabicPeriod"/>
            </a:pPr>
            <a:r>
              <a:rPr lang="en-GB" sz="1200" b="0" i="0" kern="1200" dirty="0" smtClean="0">
                <a:solidFill>
                  <a:schemeClr val="tx1"/>
                </a:solidFill>
                <a:effectLst/>
                <a:latin typeface="+mn-lt"/>
                <a:ea typeface="+mn-ea"/>
                <a:cs typeface="+mn-cs"/>
              </a:rPr>
              <a:t>If the target company has taken advantages of the opportunities offered by the data protection rules, this may increase the deal value. Many transactions are driven by the buyer's appetite for the value represented by the target company's possession of large quantities of valuable personal data and the idea that the buyer will be able to further capitalize on this value going forward.</a:t>
            </a:r>
          </a:p>
          <a:p>
            <a:pPr marL="228600" indent="-228600">
              <a:buFont typeface="+mj-lt"/>
              <a:buAutoNum type="arabicPeriod"/>
            </a:pPr>
            <a:r>
              <a:rPr lang="en-GB" sz="1200" b="0" i="0" kern="1200" dirty="0" smtClean="0">
                <a:solidFill>
                  <a:schemeClr val="tx1"/>
                </a:solidFill>
                <a:effectLst/>
                <a:latin typeface="+mn-lt"/>
                <a:ea typeface="+mn-ea"/>
                <a:cs typeface="+mn-cs"/>
              </a:rPr>
              <a:t>Target companies with an outlined strategy with regard to personal data may be easier to value for potential buyers, as opposed to companies that lack such strategy and not are able to demonstrate the company's level of compliance. Buyers are also likely to appreciate that they will not have to implement a new privacy strategy and adequate legal framework post-closing of the transaction, which often is expensive, time consuming and challenging to implement successfully.</a:t>
            </a:r>
          </a:p>
          <a:p>
            <a:pPr marL="228600" indent="-228600">
              <a:buFont typeface="+mj-lt"/>
              <a:buAutoNum type="arabicPeriod"/>
            </a:pPr>
            <a:r>
              <a:rPr lang="en-GB" sz="1200" b="0" i="0" kern="1200" dirty="0" smtClean="0">
                <a:solidFill>
                  <a:schemeClr val="tx1"/>
                </a:solidFill>
                <a:effectLst/>
                <a:latin typeface="+mn-lt"/>
                <a:ea typeface="+mn-ea"/>
                <a:cs typeface="+mn-cs"/>
              </a:rPr>
              <a:t>Companies generally should be able achieve competitive advantage by having outlined a strategy that focuses on making efficient and cost-effective data protection measures while at the same time being within the regulatory framework and customer expectations.</a:t>
            </a:r>
          </a:p>
          <a:p>
            <a:pPr marL="228600" indent="-228600">
              <a:buFont typeface="+mj-lt"/>
              <a:buAutoNum type="arabicPeriod"/>
            </a:pPr>
            <a:r>
              <a:rPr lang="en-GB" sz="1200" b="0" i="0" kern="1200" dirty="0" smtClean="0">
                <a:solidFill>
                  <a:schemeClr val="tx1"/>
                </a:solidFill>
                <a:effectLst/>
                <a:latin typeface="+mn-lt"/>
                <a:ea typeface="+mn-ea"/>
                <a:cs typeface="+mn-cs"/>
              </a:rPr>
              <a:t>Such strategy will in general boost the value of the company.</a:t>
            </a:r>
          </a:p>
          <a:p>
            <a:pPr marL="228600" indent="-228600">
              <a:buFont typeface="+mj-lt"/>
              <a:buAutoNum type="arabicPeriod"/>
            </a:pPr>
            <a:r>
              <a:rPr lang="en-GB" sz="1200" b="0" i="0" kern="1200" dirty="0" smtClean="0">
                <a:solidFill>
                  <a:schemeClr val="tx1"/>
                </a:solidFill>
                <a:effectLst/>
                <a:latin typeface="+mn-lt"/>
                <a:ea typeface="+mn-ea"/>
                <a:cs typeface="+mn-cs"/>
              </a:rPr>
              <a:t>We also believe that companies being accurate and strict in data processing and showing transparency towards their customers will be considered more secure and trustworthy players.</a:t>
            </a:r>
          </a:p>
          <a:p>
            <a:pPr marL="228600" indent="-228600">
              <a:buFont typeface="+mj-lt"/>
              <a:buAutoNum type="arabicPeriod"/>
            </a:pPr>
            <a:r>
              <a:rPr lang="en-GB" sz="1200" b="0" i="0" kern="1200" dirty="0" smtClean="0">
                <a:solidFill>
                  <a:schemeClr val="tx1"/>
                </a:solidFill>
                <a:effectLst/>
                <a:latin typeface="+mn-lt"/>
                <a:ea typeface="+mn-ea"/>
                <a:cs typeface="+mn-cs"/>
              </a:rPr>
              <a:t>These factors are likely to be emphasized by potential buyers in the valuation of target companies.</a:t>
            </a:r>
          </a:p>
          <a:p>
            <a:pPr marL="228600" indent="-228600">
              <a:buFont typeface="+mj-lt"/>
              <a:buAutoNum type="arabicPeriod"/>
            </a:pPr>
            <a:r>
              <a:rPr lang="en-GB" sz="1200" b="0" i="0" kern="1200" dirty="0" smtClean="0">
                <a:solidFill>
                  <a:schemeClr val="tx1"/>
                </a:solidFill>
                <a:effectLst/>
                <a:latin typeface="+mn-lt"/>
                <a:ea typeface="+mn-ea"/>
                <a:cs typeface="+mn-cs"/>
              </a:rPr>
              <a:t>The rewards for greater utilization of personal data are significant for companies with, </a:t>
            </a:r>
            <a:r>
              <a:rPr lang="en-GB" sz="1200" b="0" i="1" kern="1200" dirty="0" smtClean="0">
                <a:solidFill>
                  <a:schemeClr val="tx1"/>
                </a:solidFill>
                <a:effectLst/>
                <a:latin typeface="+mn-lt"/>
                <a:ea typeface="+mn-ea"/>
                <a:cs typeface="+mn-cs"/>
              </a:rPr>
              <a:t>inter alia</a:t>
            </a:r>
            <a:r>
              <a:rPr lang="en-GB" sz="1200" b="0" i="0" kern="1200" dirty="0" smtClean="0">
                <a:solidFill>
                  <a:schemeClr val="tx1"/>
                </a:solidFill>
                <a:effectLst/>
                <a:latin typeface="+mn-lt"/>
                <a:ea typeface="+mn-ea"/>
                <a:cs typeface="+mn-cs"/>
              </a:rPr>
              <a:t>, the increased number of online stores, the extended use of web portals with login options and online identifiers (cookies, etc.). Thus, this will not only be important with the emergence of artificial intelligence, blockchain and ICOs, but for all businesses collecting, using or processing customer information within both B2B and B2C.</a:t>
            </a:r>
          </a:p>
          <a:p>
            <a:pPr marL="228600" indent="-228600">
              <a:buFont typeface="+mj-lt"/>
              <a:buAutoNum type="arabicPeriod"/>
            </a:pPr>
            <a:r>
              <a:rPr lang="en-GB" sz="1200" b="0" i="0" kern="1200" dirty="0" smtClean="0">
                <a:solidFill>
                  <a:schemeClr val="tx1"/>
                </a:solidFill>
                <a:effectLst/>
                <a:latin typeface="+mn-lt"/>
                <a:ea typeface="+mn-ea"/>
                <a:cs typeface="+mn-cs"/>
              </a:rPr>
              <a:t>Summing up, the message is that potential sellers who focus on dealing with data protection matters prior to an M&amp;A transaction, are likely to increase the deal value significantly as it will reduce the risk for the buyer connected to potential fines and at the same time reduce the buyer's costs since no or only few adjustments must be made post-closing.</a:t>
            </a:r>
          </a:p>
          <a:p>
            <a:pPr marL="228600" indent="-228600">
              <a:buFont typeface="+mj-lt"/>
              <a:buAutoNum type="arabicPeriod"/>
            </a:pPr>
            <a:endParaRPr lang="en-GB" sz="1200" b="0" i="0" kern="1200" dirty="0" smtClean="0">
              <a:solidFill>
                <a:schemeClr val="tx1"/>
              </a:solidFill>
              <a:effectLst/>
              <a:latin typeface="+mn-lt"/>
              <a:ea typeface="+mn-ea"/>
              <a:cs typeface="+mn-cs"/>
            </a:endParaRPr>
          </a:p>
          <a:p>
            <a:pPr marL="0" indent="0">
              <a:buFont typeface="+mj-lt"/>
              <a:buNone/>
            </a:pPr>
            <a:r>
              <a:rPr lang="en-GB" sz="1200" b="0" i="0" kern="1200" dirty="0" smtClean="0">
                <a:solidFill>
                  <a:schemeClr val="tx1"/>
                </a:solidFill>
                <a:effectLst/>
                <a:latin typeface="+mn-lt"/>
                <a:ea typeface="+mn-ea"/>
                <a:cs typeface="+mn-cs"/>
              </a:rPr>
              <a:t>https://svw.no/en/news/news/2017/december/gdpr-compliance--an-opportunity-for-adding-value-in-ma/</a:t>
            </a:r>
          </a:p>
        </p:txBody>
      </p:sp>
      <p:sp>
        <p:nvSpPr>
          <p:cNvPr id="4" name="Slide Number Placeholder 3"/>
          <p:cNvSpPr>
            <a:spLocks noGrp="1"/>
          </p:cNvSpPr>
          <p:nvPr>
            <p:ph type="sldNum" sz="quarter" idx="10"/>
          </p:nvPr>
        </p:nvSpPr>
        <p:spPr/>
        <p:txBody>
          <a:bodyPr/>
          <a:lstStyle/>
          <a:p>
            <a:fld id="{8C1A4656-B48C-4410-A796-BBF5B22B57E8}" type="slidenum">
              <a:rPr lang="en-GB" smtClean="0"/>
              <a:t>46</a:t>
            </a:fld>
            <a:endParaRPr lang="en-GB"/>
          </a:p>
        </p:txBody>
      </p:sp>
    </p:spTree>
    <p:extLst>
      <p:ext uri="{BB962C8B-B14F-4D97-AF65-F5344CB8AC3E}">
        <p14:creationId xmlns:p14="http://schemas.microsoft.com/office/powerpoint/2010/main" val="22335280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https://www.gartner.com/document/3874573</a:t>
            </a:r>
          </a:p>
          <a:p>
            <a:endParaRPr lang="en-GB" dirty="0" smtClean="0"/>
          </a:p>
          <a:p>
            <a:pPr marL="171450" indent="-171450">
              <a:buFont typeface="Arial" panose="020B0604020202020204" pitchFamily="34" charset="0"/>
              <a:buChar char="•"/>
            </a:pPr>
            <a:r>
              <a:rPr lang="en-GB" dirty="0" smtClean="0"/>
              <a:t>General Data Protection Regulation (GDPR) is a very complex regulation, with no specific guidance on public cloud computing.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Using a Cloud Service Provider invokes a shared responsibility model for addressing the GDPR. A CSP must meet the minimum requirements for the GDPR without limiting or hindering compliance efforts.</a:t>
            </a:r>
          </a:p>
          <a:p>
            <a:pPr marL="171450" indent="-171450">
              <a:buFont typeface="Arial" panose="020B0604020202020204" pitchFamily="34" charset="0"/>
              <a:buChar char="•"/>
            </a:pPr>
            <a:r>
              <a:rPr lang="en-GB" dirty="0" smtClean="0"/>
              <a:t>GDPR creates issues for organizations that process personal data in the public cloud, with regard to the rights of data subjects, data residency and cross-border transfers of personal data.</a:t>
            </a:r>
          </a:p>
          <a:p>
            <a:pPr marL="171450" indent="-171450">
              <a:buFont typeface="Arial" panose="020B0604020202020204" pitchFamily="34" charset="0"/>
              <a:buChar char="•"/>
            </a:pPr>
            <a:r>
              <a:rPr lang="en-GB" dirty="0" smtClean="0"/>
              <a:t>Many organizations don't yet know what level of support their cloud providers that they work with can offer with regard to GDPR compliance.</a:t>
            </a:r>
          </a:p>
          <a:p>
            <a:pPr marL="0" indent="0">
              <a:buFont typeface="Arial" panose="020B0604020202020204" pitchFamily="34" charset="0"/>
              <a:buNone/>
            </a:pPr>
            <a:r>
              <a:rPr lang="en-GB" dirty="0" smtClean="0"/>
              <a:t>Recommendations</a:t>
            </a:r>
            <a:r>
              <a:rPr lang="en-GB" baseline="0" dirty="0" smtClean="0"/>
              <a:t> – </a:t>
            </a:r>
            <a:r>
              <a:rPr lang="en-GB" dirty="0" smtClean="0"/>
              <a:t>to achieve GDPR-compliant utilization of public cloud computing strategies, enterprise architecture and technology innovation leaders should:</a:t>
            </a:r>
          </a:p>
          <a:p>
            <a:pPr marL="171450" indent="-171450">
              <a:buFont typeface="Arial" panose="020B0604020202020204" pitchFamily="34" charset="0"/>
              <a:buChar char="•"/>
            </a:pPr>
            <a:r>
              <a:rPr lang="en-GB" dirty="0" smtClean="0"/>
              <a:t>Perform a gap analysis between the current policies for data subjects, controllers and processors, as well as cross-border transfer and data residency, against the requirements specified in the GDPR.</a:t>
            </a:r>
          </a:p>
          <a:p>
            <a:pPr marL="171450" indent="-171450">
              <a:buFont typeface="Arial" panose="020B0604020202020204" pitchFamily="34" charset="0"/>
              <a:buChar char="•"/>
            </a:pPr>
            <a:r>
              <a:rPr lang="en-GB" dirty="0" smtClean="0"/>
              <a:t>Identify the organizational and technical actions required for achieving GDPR compliance, such as adapting workloads at different stages of the cloud journey, revising security policies and checking data residency requirements.</a:t>
            </a:r>
          </a:p>
          <a:p>
            <a:pPr marL="171450" indent="-171450">
              <a:buFont typeface="Arial" panose="020B0604020202020204" pitchFamily="34" charset="0"/>
              <a:buChar char="•"/>
            </a:pPr>
            <a:r>
              <a:rPr lang="en-GB" dirty="0" smtClean="0"/>
              <a:t>Ask all public cloud service providers that they're working with to provide required certification or proof of adherence to a code of conduct.</a:t>
            </a:r>
          </a:p>
          <a:p>
            <a:pPr marL="171450" indent="-171450">
              <a:buFont typeface="Arial" panose="020B0604020202020204" pitchFamily="34" charset="0"/>
              <a:buChar char="•"/>
            </a:pPr>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48</a:t>
            </a:fld>
            <a:endParaRPr lang="en-GB"/>
          </a:p>
        </p:txBody>
      </p:sp>
    </p:spTree>
    <p:extLst>
      <p:ext uri="{BB962C8B-B14F-4D97-AF65-F5344CB8AC3E}">
        <p14:creationId xmlns:p14="http://schemas.microsoft.com/office/powerpoint/2010/main" val="40223879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Source: Gartner</a:t>
            </a:r>
          </a:p>
          <a:p>
            <a:endParaRPr lang="en-GB" sz="1200" b="0" i="0" u="none" strike="noStrike" kern="1200" dirty="0" smtClean="0">
              <a:solidFill>
                <a:schemeClr val="tx1"/>
              </a:solidFill>
              <a:effectLst/>
              <a:latin typeface="+mn-lt"/>
              <a:ea typeface="+mn-ea"/>
              <a:cs typeface="+mn-cs"/>
            </a:endParaRPr>
          </a:p>
          <a:p>
            <a:r>
              <a:rPr lang="en-GB" dirty="0" smtClean="0"/>
              <a:t>How does cloud technology relate to the GDPR?</a:t>
            </a:r>
          </a:p>
          <a:p>
            <a:endParaRPr lang="en-GB" dirty="0" smtClean="0"/>
          </a:p>
          <a:p>
            <a:r>
              <a:rPr lang="en-GB" dirty="0" smtClean="0"/>
              <a:t>A data controller is responsible for the conduct of any of its data processors. Noncompliance with regard to GDPR on the vendor side reflects on the compliance of the end-user organization. There are ways to retain control from an end-user perspective, and service providers are encouraged to adjust their products equally. Moving to the cloud may add to the security aspects of the processing activity, but could also lead to residency concerns. If the risk appetite of the end-user organization requires additional controls, a CASB service may be helpful. Alternatively, data protection in hybrid or on-premises operations is increased by adoption of DCAP products. These products monitor and respond to malicious or inappropriate user access behaviour with data stored pervasively across on-premises or cloud silos. A collateral benefit is that privacy compliance is demonstrated by mapping, dashboarding and logical control application.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49</a:t>
            </a:fld>
            <a:endParaRPr lang="en-GB"/>
          </a:p>
        </p:txBody>
      </p:sp>
    </p:spTree>
    <p:extLst>
      <p:ext uri="{BB962C8B-B14F-4D97-AF65-F5344CB8AC3E}">
        <p14:creationId xmlns:p14="http://schemas.microsoft.com/office/powerpoint/2010/main" val="34577342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IaaS cloud providers cannot make an organization GDPR-compliant. However, they can help enable organizations to operate in a GDPR-compliant manner.</a:t>
            </a:r>
            <a:r>
              <a:rPr lang="en-GB" baseline="0" dirty="0" smtClean="0"/>
              <a:t>  </a:t>
            </a:r>
            <a:r>
              <a:rPr lang="en-GB" dirty="0" smtClean="0"/>
              <a:t>Using a CSP invokes a shared responsibility model for addressing the GDPR. A CSP must meet the minimum requirements for the GDPR without limiting or hindering compliance efforts.</a:t>
            </a:r>
          </a:p>
          <a:p>
            <a:pPr marL="0" indent="0">
              <a:buFont typeface="Arial" panose="020B0604020202020204" pitchFamily="34" charset="0"/>
              <a:buNone/>
            </a:pPr>
            <a:r>
              <a:rPr lang="en-GB" dirty="0" smtClean="0"/>
              <a:t>On their own, CSP behaviour and tools will be insufficient to meet all GDPR compliance requirements.</a:t>
            </a:r>
          </a:p>
          <a:p>
            <a:pPr marL="171450" indent="-171450">
              <a:buFont typeface="Arial" panose="020B0604020202020204" pitchFamily="34" charset="0"/>
              <a:buChar char="•"/>
            </a:pPr>
            <a:r>
              <a:rPr lang="en-GB" dirty="0" smtClean="0"/>
              <a:t>AWS, Google and Microsoft are all committed to addressing the GDPR, albeit in different ways. Google and Microsoft have specific awareness of user-generated personal data that was borne out of their provision of relevant controls within their G Suite and Office 365 SaaS offerings, respectively. AWS currently offers this in a limited way with Amazon Macie.</a:t>
            </a:r>
          </a:p>
          <a:p>
            <a:pPr marL="0" indent="0">
              <a:buFont typeface="Arial" panose="020B0604020202020204" pitchFamily="34" charset="0"/>
              <a:buNone/>
            </a:pPr>
            <a:r>
              <a:rPr lang="en-GB" dirty="0" smtClean="0"/>
              <a:t>Recommendations - Technical professionals responsible for evaluating cloud providers for processing data in scope of the GDPR should:</a:t>
            </a:r>
          </a:p>
          <a:p>
            <a:pPr marL="171450" indent="-171450">
              <a:buFont typeface="Arial" panose="020B0604020202020204" pitchFamily="34" charset="0"/>
              <a:buChar char="•"/>
            </a:pPr>
            <a:r>
              <a:rPr lang="en-GB" dirty="0" smtClean="0"/>
              <a:t>Perform a data protection impact assessment (DPIA) when selecting a CSP for use in new scenarios where personal data is in scope for processing. The DPIA includes the CSPs commitment to service delivery behaviour and available tools for addressing the GDPR.</a:t>
            </a:r>
          </a:p>
          <a:p>
            <a:pPr marL="171450" indent="-171450">
              <a:buFont typeface="Arial" panose="020B0604020202020204" pitchFamily="34" charset="0"/>
              <a:buChar char="•"/>
            </a:pPr>
            <a:r>
              <a:rPr lang="en-GB" dirty="0" smtClean="0"/>
              <a:t>Perform a DPIA for each business process that is currently utilizing a CSP and involves personal data. Assess the risk to the privacy of the individual data subject, not necessarily the business. Retrofitting controls to existing data in the cloud is difficult, but necessary to achieve compliance.</a:t>
            </a:r>
          </a:p>
          <a:p>
            <a:pPr marL="171450" indent="-171450">
              <a:buFont typeface="Arial" panose="020B0604020202020204" pitchFamily="34" charset="0"/>
              <a:buChar char="•"/>
            </a:pPr>
            <a:r>
              <a:rPr lang="en-GB" dirty="0" smtClean="0"/>
              <a:t>Use CSP-provided tools where your risk assessment identifies that they can adequately address that part of the GDPR problem. However, third-party tools may be more effective, in particular when they can be used across CSPs.</a:t>
            </a:r>
          </a:p>
          <a:p>
            <a:pPr marL="171450" indent="-171450">
              <a:buFont typeface="Arial" panose="020B0604020202020204" pitchFamily="34" charset="0"/>
              <a:buChar char="•"/>
            </a:pPr>
            <a:endParaRPr lang="en-GB"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smtClean="0"/>
              <a:t>Source: Gartner - https://www.gartner.com/document/3875768</a:t>
            </a:r>
          </a:p>
        </p:txBody>
      </p:sp>
      <p:sp>
        <p:nvSpPr>
          <p:cNvPr id="4" name="Slide Number Placeholder 3"/>
          <p:cNvSpPr>
            <a:spLocks noGrp="1"/>
          </p:cNvSpPr>
          <p:nvPr>
            <p:ph type="sldNum" sz="quarter" idx="10"/>
          </p:nvPr>
        </p:nvSpPr>
        <p:spPr/>
        <p:txBody>
          <a:bodyPr/>
          <a:lstStyle/>
          <a:p>
            <a:fld id="{8C1A4656-B48C-4410-A796-BBF5B22B57E8}" type="slidenum">
              <a:rPr lang="en-GB" smtClean="0"/>
              <a:t>50</a:t>
            </a:fld>
            <a:endParaRPr lang="en-GB"/>
          </a:p>
        </p:txBody>
      </p:sp>
    </p:spTree>
    <p:extLst>
      <p:ext uri="{BB962C8B-B14F-4D97-AF65-F5344CB8AC3E}">
        <p14:creationId xmlns:p14="http://schemas.microsoft.com/office/powerpoint/2010/main" val="1311697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Article 32(1) of the EU General Data Protection Regulation requires organizations to take a risk based approach in the protection of personal data. To mitigate risks presented by the evolving threat landscape your data protection program should be consistently maturing along three dimensions.</a:t>
            </a:r>
          </a:p>
          <a:p>
            <a:endParaRPr lang="en-GB" dirty="0" smtClean="0"/>
          </a:p>
          <a:p>
            <a:r>
              <a:rPr lang="en-GB" dirty="0" smtClean="0"/>
              <a:t>Security of Processing 32(1) - Taking into account the state of the art, the costs of implementation and the nature, scope, context and purposes of processing as well as the risk of varying likelihood and severity for the rights and freedoms of natural persons, the controller and the processor shall implement appropriate technical and organizational measures to ensure a level of security appropriate to the risk,…</a:t>
            </a:r>
          </a:p>
          <a:p>
            <a:endParaRPr lang="en-GB" dirty="0" smtClean="0"/>
          </a:p>
          <a:p>
            <a:r>
              <a:rPr lang="en-GB" dirty="0" smtClean="0"/>
              <a:t>Sources:</a:t>
            </a:r>
          </a:p>
          <a:p>
            <a:r>
              <a:rPr lang="en-GB" dirty="0" smtClean="0"/>
              <a:t>http://obsglobal.com/rsp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https://www.gartner.com/document/code/343559</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52</a:t>
            </a:fld>
            <a:endParaRPr lang="en-GB"/>
          </a:p>
        </p:txBody>
      </p:sp>
    </p:spTree>
    <p:extLst>
      <p:ext uri="{BB962C8B-B14F-4D97-AF65-F5344CB8AC3E}">
        <p14:creationId xmlns:p14="http://schemas.microsoft.com/office/powerpoint/2010/main" val="9912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C1A4656-B48C-4410-A796-BBF5B22B57E8}" type="slidenum">
              <a:rPr lang="en-GB" smtClean="0"/>
              <a:t>5</a:t>
            </a:fld>
            <a:endParaRPr lang="en-GB"/>
          </a:p>
        </p:txBody>
      </p:sp>
    </p:spTree>
    <p:extLst>
      <p:ext uri="{BB962C8B-B14F-4D97-AF65-F5344CB8AC3E}">
        <p14:creationId xmlns:p14="http://schemas.microsoft.com/office/powerpoint/2010/main" val="10137645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53</a:t>
            </a:fld>
            <a:endParaRPr lang="en-GB"/>
          </a:p>
        </p:txBody>
      </p:sp>
    </p:spTree>
    <p:extLst>
      <p:ext uri="{BB962C8B-B14F-4D97-AF65-F5344CB8AC3E}">
        <p14:creationId xmlns:p14="http://schemas.microsoft.com/office/powerpoint/2010/main" val="4246934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Anonymisation:</a:t>
            </a:r>
            <a:r>
              <a:rPr lang="en-GB" baseline="0" dirty="0" smtClean="0"/>
              <a:t> </a:t>
            </a:r>
            <a:r>
              <a:rPr lang="en-GB" dirty="0" smtClean="0"/>
              <a:t>http://ec.europa.eu/justice/article-29/documentation/opinion-recommendation/files/2014/wp216_en.pdf</a:t>
            </a:r>
          </a:p>
          <a:p>
            <a:endParaRPr lang="en-GB" dirty="0" smtClean="0"/>
          </a:p>
          <a:p>
            <a:pPr marL="228600" indent="-228600">
              <a:buFont typeface="+mj-lt"/>
              <a:buAutoNum type="arabicPeriod"/>
            </a:pPr>
            <a:r>
              <a:rPr lang="en-GB" dirty="0" smtClean="0"/>
              <a:t>Does encrypting everything exempt me from having to comply?</a:t>
            </a:r>
            <a:r>
              <a:rPr lang="en-GB" baseline="0" dirty="0" smtClean="0"/>
              <a:t> </a:t>
            </a:r>
            <a:r>
              <a:rPr lang="en-GB" dirty="0" smtClean="0"/>
              <a:t>No.</a:t>
            </a:r>
            <a:r>
              <a:rPr lang="en-GB" baseline="0" dirty="0" smtClean="0"/>
              <a:t>  </a:t>
            </a:r>
            <a:r>
              <a:rPr lang="en-GB" dirty="0" smtClean="0"/>
              <a:t>Encrypted data usually leads to pseudonymisation rather than truly anonymous </a:t>
            </a:r>
            <a:r>
              <a:rPr lang="en-GB" dirty="0" smtClean="0"/>
              <a:t>data.</a:t>
            </a:r>
          </a:p>
          <a:p>
            <a:pPr marL="685800" lvl="1" indent="-228600">
              <a:buFont typeface="Arial" panose="020B0604020202020204" pitchFamily="34" charset="0"/>
              <a:buChar char="•"/>
            </a:pPr>
            <a:r>
              <a:rPr lang="en-GB" dirty="0" smtClean="0"/>
              <a:t>A </a:t>
            </a:r>
            <a:r>
              <a:rPr lang="en-GB" dirty="0" smtClean="0"/>
              <a:t>data</a:t>
            </a:r>
            <a:r>
              <a:rPr lang="en-GB" baseline="0" dirty="0" smtClean="0"/>
              <a:t> </a:t>
            </a:r>
            <a:r>
              <a:rPr lang="en-GB" dirty="0" smtClean="0"/>
              <a:t>breach involving encrypted information should still be monitored, because re-identification and decryption are still a risk.</a:t>
            </a:r>
          </a:p>
          <a:p>
            <a:pPr marL="228600" indent="-228600">
              <a:buFont typeface="+mj-lt"/>
              <a:buAutoNum type="arabicPeriod"/>
            </a:pPr>
            <a:endParaRPr lang="en-GB" dirty="0" smtClean="0"/>
          </a:p>
          <a:p>
            <a:pPr marL="228600" indent="-228600">
              <a:buFont typeface="+mj-lt"/>
              <a:buAutoNum type="arabicPeriod"/>
            </a:pPr>
            <a:r>
              <a:rPr lang="en-GB" dirty="0" smtClean="0"/>
              <a:t>Note that</a:t>
            </a:r>
            <a:r>
              <a:rPr lang="en-GB" baseline="0" dirty="0" smtClean="0"/>
              <a:t> </a:t>
            </a:r>
            <a:r>
              <a:rPr lang="en-GB" dirty="0" smtClean="0"/>
              <a:t>"</a:t>
            </a:r>
            <a:r>
              <a:rPr lang="en-GB" dirty="0" err="1" smtClean="0"/>
              <a:t>anonymisation</a:t>
            </a:r>
            <a:r>
              <a:rPr lang="en-GB" dirty="0" smtClean="0"/>
              <a:t>" is the deletion or changing of personal data in such a way that this personal data can no longer be assigned to a certain or ascertainable individual or can only be assigned with a disproportionately high effort in terms of time, cost and work.</a:t>
            </a:r>
          </a:p>
          <a:p>
            <a:pPr marL="228600" indent="-228600">
              <a:buFont typeface="+mj-lt"/>
              <a:buAutoNum type="arabicPeriod"/>
            </a:pPr>
            <a:endParaRPr lang="en-GB" dirty="0" smtClean="0"/>
          </a:p>
          <a:p>
            <a:pPr marL="228600" indent="-228600">
              <a:buFont typeface="+mj-lt"/>
              <a:buAutoNum type="arabicPeriod"/>
            </a:pPr>
            <a:r>
              <a:rPr lang="en-GB" dirty="0" smtClean="0"/>
              <a:t>Pseudonymisation, instead, is the replacement of an individual's name and other identifiable</a:t>
            </a:r>
            <a:r>
              <a:rPr lang="en-GB" baseline="0" dirty="0" smtClean="0"/>
              <a:t> </a:t>
            </a:r>
            <a:r>
              <a:rPr lang="en-GB" dirty="0" smtClean="0"/>
              <a:t>characteristics with a label to prevent identification of the individual by unauthorized parties or to render such identification substantially difficult.</a:t>
            </a:r>
          </a:p>
          <a:p>
            <a:pPr marL="228600" indent="-228600">
              <a:buFont typeface="+mj-lt"/>
              <a:buAutoNum type="arabicPeriod"/>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Pseudonymisation techniques include certain levels</a:t>
            </a:r>
            <a:r>
              <a:rPr lang="en-GB" baseline="0" dirty="0" smtClean="0"/>
              <a:t> </a:t>
            </a:r>
            <a:r>
              <a:rPr lang="en-GB" dirty="0" smtClean="0"/>
              <a:t>of masking, redaction, tokenization and/or encryption of personal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These are ways to enhance security, but they do not necessarily create data that is out of scope for the GDPR.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Gartner advises clients to consider reporting data breaches on encrypted</a:t>
            </a:r>
            <a:r>
              <a:rPr lang="en-GB" baseline="0" dirty="0" smtClean="0"/>
              <a:t> </a:t>
            </a:r>
            <a:r>
              <a:rPr lang="en-GB" dirty="0" smtClean="0"/>
              <a:t>personal data to the regulatory authority as well.  Where a post-breach impact assessment demonstrates a risk to the subject, that individual must be informed as well.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54</a:t>
            </a:fld>
            <a:endParaRPr lang="en-GB"/>
          </a:p>
        </p:txBody>
      </p:sp>
    </p:spTree>
    <p:extLst>
      <p:ext uri="{BB962C8B-B14F-4D97-AF65-F5344CB8AC3E}">
        <p14:creationId xmlns:p14="http://schemas.microsoft.com/office/powerpoint/2010/main" val="2289825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is masking useful?</a:t>
            </a:r>
          </a:p>
          <a:p>
            <a:endParaRPr lang="en-GB" dirty="0" smtClean="0"/>
          </a:p>
          <a:p>
            <a:r>
              <a:rPr lang="en-GB" dirty="0" smtClean="0"/>
              <a:t>There are two main reasons to use data masking.</a:t>
            </a:r>
          </a:p>
          <a:p>
            <a:endParaRPr lang="en-GB" dirty="0" smtClean="0"/>
          </a:p>
          <a:p>
            <a:pPr marL="228600" indent="-228600">
              <a:buFont typeface="+mj-lt"/>
              <a:buAutoNum type="arabicPeriod"/>
            </a:pPr>
            <a:r>
              <a:rPr lang="en-GB" dirty="0" smtClean="0"/>
              <a:t>Personal </a:t>
            </a:r>
            <a:r>
              <a:rPr lang="en-GB" dirty="0" smtClean="0"/>
              <a:t>identifiable data can only</a:t>
            </a:r>
            <a:r>
              <a:rPr lang="en-GB" baseline="0" dirty="0" smtClean="0"/>
              <a:t> </a:t>
            </a:r>
            <a:r>
              <a:rPr lang="en-GB" dirty="0" smtClean="0"/>
              <a:t>be used for designated purposes. Testing, for example, is not a processing purpose that data subjects usually consent to. Moreover, testing environments are often less protected than</a:t>
            </a:r>
            <a:r>
              <a:rPr lang="en-GB" baseline="0" dirty="0" smtClean="0"/>
              <a:t> </a:t>
            </a:r>
            <a:r>
              <a:rPr lang="en-GB" dirty="0" smtClean="0"/>
              <a:t>operational environments. In such cases, anonymous information should be used rather than live data</a:t>
            </a:r>
            <a:r>
              <a:rPr lang="en-GB" dirty="0" smtClean="0"/>
              <a:t>.</a:t>
            </a:r>
          </a:p>
          <a:p>
            <a:pPr marL="228600" indent="-228600">
              <a:buFont typeface="+mj-lt"/>
              <a:buAutoNum type="arabicPeriod"/>
            </a:pPr>
            <a:endParaRPr lang="en-GB" dirty="0" smtClean="0"/>
          </a:p>
          <a:p>
            <a:pPr marL="228600" indent="-228600">
              <a:buFont typeface="+mj-lt"/>
              <a:buAutoNum type="arabicPeriod"/>
            </a:pPr>
            <a:r>
              <a:rPr lang="en-GB" dirty="0" smtClean="0"/>
              <a:t>Masking </a:t>
            </a:r>
            <a:r>
              <a:rPr lang="en-GB" dirty="0" smtClean="0"/>
              <a:t>reduces risk/impact from a data breach. Similar to other</a:t>
            </a:r>
            <a:r>
              <a:rPr lang="en-GB" baseline="0" dirty="0" smtClean="0"/>
              <a:t> </a:t>
            </a:r>
            <a:r>
              <a:rPr lang="en-GB" dirty="0" smtClean="0"/>
              <a:t>pseudonymisation (tokenization or encryption — either SaaS or done on-premises), the impact of a</a:t>
            </a:r>
            <a:r>
              <a:rPr lang="en-GB" baseline="0" dirty="0" smtClean="0"/>
              <a:t> </a:t>
            </a:r>
            <a:r>
              <a:rPr lang="en-GB" dirty="0" smtClean="0"/>
              <a:t>data breach on individuals (subjects) is reduced. It's a proper</a:t>
            </a:r>
            <a:r>
              <a:rPr lang="en-GB" baseline="0" dirty="0" smtClean="0"/>
              <a:t> </a:t>
            </a:r>
            <a:r>
              <a:rPr lang="en-GB" dirty="0" smtClean="0"/>
              <a:t>preventative measure.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55</a:t>
            </a:fld>
            <a:endParaRPr lang="en-GB"/>
          </a:p>
        </p:txBody>
      </p:sp>
    </p:spTree>
    <p:extLst>
      <p:ext uri="{BB962C8B-B14F-4D97-AF65-F5344CB8AC3E}">
        <p14:creationId xmlns:p14="http://schemas.microsoft.com/office/powerpoint/2010/main" val="3982064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Format Preserving Encryption,</a:t>
            </a:r>
            <a:r>
              <a:rPr lang="en-GB" baseline="0" dirty="0" smtClean="0"/>
              <a:t> Order Preserving Encryption</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56</a:t>
            </a:fld>
            <a:endParaRPr lang="en-GB"/>
          </a:p>
        </p:txBody>
      </p:sp>
    </p:spTree>
    <p:extLst>
      <p:ext uri="{BB962C8B-B14F-4D97-AF65-F5344CB8AC3E}">
        <p14:creationId xmlns:p14="http://schemas.microsoft.com/office/powerpoint/2010/main" val="3071674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Definition: Consent management tools help marketers and developers responsible for web and app design obtain and subsequently administer consent for personal data processing from visitors in a manner compliant with applicable laws and policies.</a:t>
            </a:r>
          </a:p>
          <a:p>
            <a:pPr marL="171450" indent="-171450">
              <a:buFont typeface="Arial" panose="020B0604020202020204" pitchFamily="34" charset="0"/>
              <a:buChar char="•"/>
            </a:pPr>
            <a:endParaRPr lang="en-GB" dirty="0" smtClean="0"/>
          </a:p>
          <a:p>
            <a:pPr marL="0" indent="0">
              <a:buFont typeface="Arial" panose="020B0604020202020204" pitchFamily="34" charset="0"/>
              <a:buNone/>
            </a:pPr>
            <a:r>
              <a:rPr lang="en-GB" dirty="0" smtClean="0"/>
              <a:t>Position and Adoption Speed Justification: To comply with the EU's General Data Protection Regulation (GDPR), websites and apps that collect personal data for marketing must, in most cases, obtain consent from visitors by interjecting explanatory consent forms into the flow of their journey. The GDPR requires consent be clear, specific, explicit, affirmative and easily revoked, but it leaves implementation details open. Other laws and directives, such as the EU's </a:t>
            </a:r>
            <a:r>
              <a:rPr lang="en-GB" dirty="0" err="1" smtClean="0"/>
              <a:t>ePrivacy</a:t>
            </a:r>
            <a:r>
              <a:rPr lang="en-GB" dirty="0" smtClean="0"/>
              <a:t> Directive, are a bit more specific but still evolving, so the precise design requirements of these forms is unsettled. Meanwhile, marketers seek an elusive balance between insufficient consent and high abandonment rates. These factors drive requirements for design flexibility and high usability standards.</a:t>
            </a:r>
          </a:p>
          <a:p>
            <a:endParaRPr lang="en-GB" dirty="0" smtClean="0"/>
          </a:p>
          <a:p>
            <a:r>
              <a:rPr lang="en-GB" dirty="0" smtClean="0"/>
              <a:t>On the back end, the variety of marketing technologies involved in implementing such rights as profile portability and erasure drives complex integration requirements. </a:t>
            </a:r>
            <a:r>
              <a:rPr lang="en-GB" dirty="0" err="1" smtClean="0"/>
              <a:t>Martech</a:t>
            </a:r>
            <a:r>
              <a:rPr lang="en-GB" dirty="0" smtClean="0"/>
              <a:t> providers have generally left front-end design to independent providers for which they provide APIs, but standards are lacking.</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Business Impact: When consumers habitually decline to consent to processing of personal data by brands, marketers will lose the ability to offer personalized services and anticipate customer needs based on behaviour, so their value to customers will diminish. Part of the success of the GDPR and related privacy regulation therefore hinges on marketers' abilities to craft compliant solutions to the challenge of obtaining consent needed to preserve the benefits of personalization and customer intimacy. Without these, brands risk commoditization and markets risk losing economic value. Consent management solutions are keys to building trust-based relationships between consumers and brands that put consumers in control of their personal data. They are also keys to avoiding the high costs of noncompliance.</a:t>
            </a:r>
          </a:p>
          <a:p>
            <a:endParaRPr lang="en-GB" dirty="0" smtClean="0"/>
          </a:p>
          <a:p>
            <a:r>
              <a:rPr lang="en-GB" dirty="0" smtClean="0"/>
              <a:t>As consent management evolves, it will likely be absorbed into consolidated marketing suites, which are becoming more comprehensive in scope.</a:t>
            </a:r>
          </a:p>
          <a:p>
            <a:r>
              <a:rPr lang="en-GB" dirty="0" smtClean="0"/>
              <a:t>User Advice: Marketing leaders and developers responsible for website and app design and content must:</a:t>
            </a:r>
          </a:p>
          <a:p>
            <a:endParaRPr lang="en-GB" dirty="0" smtClean="0"/>
          </a:p>
          <a:p>
            <a:pPr marL="171450" indent="-171450">
              <a:buFont typeface="Arial" panose="020B0604020202020204" pitchFamily="34" charset="0"/>
              <a:buChar char="•"/>
            </a:pPr>
            <a:r>
              <a:rPr lang="en-GB" dirty="0" smtClean="0"/>
              <a:t>Work with data protection officers (DPOs) to document precise user experience (UX) requirements implied by data processing consent policies.</a:t>
            </a:r>
          </a:p>
          <a:p>
            <a:pPr marL="171450" indent="-171450">
              <a:buFont typeface="Arial" panose="020B0604020202020204" pitchFamily="34" charset="0"/>
              <a:buChar char="•"/>
            </a:pPr>
            <a:r>
              <a:rPr lang="en-GB" dirty="0" smtClean="0"/>
              <a:t>Develop a consent matrix that defines types of communications granularly and port existing customer databases into this new model.</a:t>
            </a:r>
          </a:p>
          <a:p>
            <a:pPr marL="171450" indent="-171450">
              <a:buFont typeface="Arial" panose="020B0604020202020204" pitchFamily="34" charset="0"/>
              <a:buChar char="•"/>
            </a:pPr>
            <a:r>
              <a:rPr lang="en-GB" dirty="0" smtClean="0"/>
              <a:t>Provide a customer consent dashboard where consumers can view their consent subscriptions and modify them as they see fit.</a:t>
            </a:r>
          </a:p>
          <a:p>
            <a:pPr marL="171450" indent="-171450">
              <a:buFont typeface="Arial" panose="020B0604020202020204" pitchFamily="34" charset="0"/>
              <a:buChar char="•"/>
            </a:pPr>
            <a:r>
              <a:rPr lang="en-GB" dirty="0" smtClean="0"/>
              <a:t>Determine if a packaged consent management solution is justified by assessing UX requirements against market options and internal costs.</a:t>
            </a:r>
          </a:p>
          <a:p>
            <a:pPr marL="171450" indent="-171450">
              <a:buFont typeface="Arial" panose="020B0604020202020204" pitchFamily="34" charset="0"/>
              <a:buChar char="•"/>
            </a:pPr>
            <a:r>
              <a:rPr lang="en-GB" dirty="0" smtClean="0"/>
              <a:t>Implement a formal review and approval process for consent flow designs and work with designers and customer experience experts to prototype and test alternatives.</a:t>
            </a:r>
          </a:p>
          <a:p>
            <a:pPr marL="171450" indent="-171450">
              <a:buFont typeface="Arial" panose="020B0604020202020204" pitchFamily="34" charset="0"/>
              <a:buChar char="•"/>
            </a:pPr>
            <a:r>
              <a:rPr lang="en-GB" dirty="0" smtClean="0"/>
              <a:t>Test and optimize design trade-offs and quantify costs of consent flow options in terms of user abandonment and consent decline rates.</a:t>
            </a:r>
          </a:p>
          <a:p>
            <a:pPr marL="171450" indent="-171450">
              <a:buFont typeface="Arial" panose="020B0604020202020204" pitchFamily="34" charset="0"/>
              <a:buChar char="•"/>
            </a:pPr>
            <a:r>
              <a:rPr lang="en-GB" dirty="0" smtClean="0"/>
              <a:t>Consider designs that solicit consent in contexts where its value is clear to users, rather than leading with consent flow at the onset of a session.</a:t>
            </a:r>
          </a:p>
          <a:p>
            <a:endParaRPr lang="en-GB" dirty="0" smtClean="0"/>
          </a:p>
          <a:p>
            <a:r>
              <a:rPr lang="en-GB" dirty="0" smtClean="0"/>
              <a:t>Elevated social awareness of data protection and privacy concerns make it likely that only a minority of brands will be popular enough to experience immediate success with new consent collection initiatives mandated by GDPR and other laws. This minority will benefit from their head start in cultivating consent-based relationships as consumers seek to exercise rights to limit exposure of personal data.</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Analysis By: Andrew Frank</a:t>
            </a:r>
          </a:p>
        </p:txBody>
      </p:sp>
      <p:sp>
        <p:nvSpPr>
          <p:cNvPr id="4" name="Slide Number Placeholder 3"/>
          <p:cNvSpPr>
            <a:spLocks noGrp="1"/>
          </p:cNvSpPr>
          <p:nvPr>
            <p:ph type="sldNum" sz="quarter" idx="10"/>
          </p:nvPr>
        </p:nvSpPr>
        <p:spPr/>
        <p:txBody>
          <a:bodyPr/>
          <a:lstStyle/>
          <a:p>
            <a:fld id="{8C1A4656-B48C-4410-A796-BBF5B22B57E8}" type="slidenum">
              <a:rPr lang="en-GB" smtClean="0"/>
              <a:t>57</a:t>
            </a:fld>
            <a:endParaRPr lang="en-GB"/>
          </a:p>
        </p:txBody>
      </p:sp>
    </p:spTree>
    <p:extLst>
      <p:ext uri="{BB962C8B-B14F-4D97-AF65-F5344CB8AC3E}">
        <p14:creationId xmlns:p14="http://schemas.microsoft.com/office/powerpoint/2010/main" val="6514568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Identity and access management will be at the heart of data compliance strategies post GDPR and essential to the digital, mobile, and cloud operating environments that will become the norm across all European industry sectors.</a:t>
            </a:r>
          </a:p>
          <a:p>
            <a:endParaRPr lang="en-GB" dirty="0" smtClean="0"/>
          </a:p>
          <a:p>
            <a:r>
              <a:rPr lang="en-GB" sz="1200" b="0" i="0" kern="1200" dirty="0" smtClean="0">
                <a:solidFill>
                  <a:schemeClr val="tx1"/>
                </a:solidFill>
                <a:effectLst/>
                <a:latin typeface="+mn-lt"/>
                <a:ea typeface="+mn-ea"/>
                <a:cs typeface="+mn-cs"/>
              </a:rPr>
              <a:t>According to a recent </a:t>
            </a:r>
            <a:r>
              <a:rPr lang="en-GB" sz="1200" b="0" i="0" u="none" strike="noStrike" kern="1200" dirty="0" smtClean="0">
                <a:solidFill>
                  <a:schemeClr val="tx1"/>
                </a:solidFill>
                <a:effectLst/>
                <a:latin typeface="+mn-lt"/>
                <a:ea typeface="+mn-ea"/>
                <a:cs typeface="+mn-cs"/>
              </a:rPr>
              <a:t>joint</a:t>
            </a:r>
            <a:r>
              <a:rPr lang="en-GB" sz="1200" b="0" i="0" u="none" strike="noStrike" kern="1200" baseline="0" dirty="0" smtClean="0">
                <a:solidFill>
                  <a:schemeClr val="tx1"/>
                </a:solidFill>
                <a:effectLst/>
                <a:latin typeface="+mn-lt"/>
                <a:ea typeface="+mn-ea"/>
                <a:cs typeface="+mn-cs"/>
              </a:rPr>
              <a:t> research study </a:t>
            </a:r>
            <a:r>
              <a:rPr lang="en-GB" sz="1200" b="0" i="0" kern="1200" dirty="0" smtClean="0">
                <a:solidFill>
                  <a:schemeClr val="tx1"/>
                </a:solidFill>
                <a:effectLst/>
                <a:latin typeface="+mn-lt"/>
                <a:ea typeface="+mn-ea"/>
                <a:cs typeface="+mn-cs"/>
              </a:rPr>
              <a:t>by the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and </a:t>
            </a:r>
            <a:r>
              <a:rPr lang="en-GB" sz="1200" b="0" i="0" kern="1200" dirty="0" err="1" smtClean="0">
                <a:solidFill>
                  <a:schemeClr val="tx1"/>
                </a:solidFill>
                <a:effectLst/>
                <a:latin typeface="+mn-lt"/>
                <a:ea typeface="+mn-ea"/>
                <a:cs typeface="+mn-cs"/>
              </a:rPr>
              <a:t>Gemalto</a:t>
            </a:r>
            <a:r>
              <a:rPr lang="en-GB" sz="1200" b="0" i="0" kern="1200" dirty="0" smtClean="0">
                <a:solidFill>
                  <a:schemeClr val="tx1"/>
                </a:solidFill>
                <a:effectLst/>
                <a:latin typeface="+mn-lt"/>
                <a:ea typeface="+mn-ea"/>
                <a:cs typeface="+mn-cs"/>
              </a:rPr>
              <a:t>, enterprises today use on average 27 cloud-based apps for their employees’ day to day work. However, in most organizations, no mechanism has been instated to allow for centralized access controls to these cloud apps. Nonetheless, cloud access management security solutions are catching on, with two-fifths of IT decision makers already </a:t>
            </a:r>
            <a:r>
              <a:rPr lang="en-GB" sz="1200" b="0" i="0" u="none" strike="noStrike" kern="1200" dirty="0" smtClean="0">
                <a:solidFill>
                  <a:schemeClr val="tx1"/>
                </a:solidFill>
                <a:effectLst/>
                <a:latin typeface="+mn-lt"/>
                <a:ea typeface="+mn-ea"/>
                <a:cs typeface="+mn-cs"/>
              </a:rPr>
              <a:t>managing SSO </a:t>
            </a:r>
            <a:r>
              <a:rPr lang="en-GB" sz="1200" b="0" i="0" kern="1200" dirty="0" smtClean="0">
                <a:solidFill>
                  <a:schemeClr val="tx1"/>
                </a:solidFill>
                <a:effectLst/>
                <a:latin typeface="+mn-lt"/>
                <a:ea typeface="+mn-ea"/>
                <a:cs typeface="+mn-cs"/>
              </a:rPr>
              <a:t>centrally for all their applications and another 50% wanting to do so in the future.</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To address specific use cases, policies can be set up so that only authorized personnel can access personal data belonging to EU citizens, elevating assurance with multi-factor authentication after a single sign-on session is launched for the appropriate user groups, resources and applications. For example, Sales, Accounts Payable or other user groups that need to access EU citizen’s data (for example, data in a CRM) may be required to step up authentication—after launching a single sign-on session—each and every time they access an app holding this sensitive data in order to demonstrate that mechanisms were instated to mitigate risk and ensure that only authorized personnel accessed it.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Similarly, you can define stricter access for remote workers or contractors, or step down access for low-risk apps.</a:t>
            </a:r>
          </a:p>
          <a:p>
            <a:endParaRPr lang="en-GB" sz="1200" b="0" i="0" kern="1200" dirty="0" smtClean="0">
              <a:solidFill>
                <a:schemeClr val="tx1"/>
              </a:solidFill>
              <a:effectLst/>
              <a:latin typeface="+mn-lt"/>
              <a:ea typeface="+mn-ea"/>
              <a:cs typeface="+mn-cs"/>
            </a:endParaRPr>
          </a:p>
          <a:p>
            <a:r>
              <a:rPr lang="en-GB" dirty="0" smtClean="0"/>
              <a:t>Source: http://www2.gemalto.com/cloud-security-research/</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58</a:t>
            </a:fld>
            <a:endParaRPr lang="en-GB"/>
          </a:p>
        </p:txBody>
      </p:sp>
    </p:spTree>
    <p:extLst>
      <p:ext uri="{BB962C8B-B14F-4D97-AF65-F5344CB8AC3E}">
        <p14:creationId xmlns:p14="http://schemas.microsoft.com/office/powerpoint/2010/main" val="1852287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smtClean="0">
                <a:solidFill>
                  <a:schemeClr val="tx1"/>
                </a:solidFill>
                <a:effectLst/>
                <a:latin typeface="+mn-lt"/>
                <a:ea typeface="+mn-ea"/>
                <a:cs typeface="+mn-cs"/>
              </a:rPr>
              <a:t>Zero Knowledge Proofs</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challenge is that variety of methodologies and the multiplicity of types of ledgers and approaches to data management inhibits adoption. Moreover, ZKP will need to scale at the rate of DL transactional volumes in order to be effective, and this is yet to be proven.</a:t>
            </a:r>
            <a:r>
              <a:rPr lang="en-GB"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Encoding as a polynomial problem - The program that is to be checked is compiled into a quadratic equation of polynomials: t(x)h(x) = w(x)v(x), where the equality holds if and only if the program is computed correctly. The prover wants to convince the verifier that this equality holds.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Succinctness by random sampling - The verifier chooses a secret evaluation point s to reduce the problem from multiplying polynomials and verifying polynomial function equality to simple multiplication and equality check on numbers: t(s)h(s) = w(s)v(s) This reduces both the proof size and the verification time tremendously.</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Homomorphic encoding / encryption - An encoding/encryption function E is used that has some homomorphic properties (but is not fully homomorphic, something that is not yet practical). This allows the prover to compute E(t(s)), E(h(s)), E(w(s)), E(v(s)) without knowing s, she only knows E(s) and some other helpful encrypted values.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Zero Knowledge - The prover obfuscates the values E(t(s)), E(h(s)), E(w(s)), E(v(s)) by multiplying with a number so that the verifier can still check their correct structure without knowing the actual encoded values.</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Sources:</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Gartner - </a:t>
            </a:r>
            <a:r>
              <a:rPr lang="en-GB" dirty="0" smtClean="0">
                <a:effectLst/>
              </a:rPr>
              <a:t>https://www.gartner.com/document/code/338717 - </a:t>
            </a:r>
            <a:r>
              <a:rPr lang="en-GB" sz="1200" b="1" kern="1200" baseline="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http://chriseth.github.io/notes/articles/zksnarks/zksnarks.pdf</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59</a:t>
            </a:fld>
            <a:endParaRPr lang="en-GB"/>
          </a:p>
        </p:txBody>
      </p:sp>
    </p:spTree>
    <p:extLst>
      <p:ext uri="{BB962C8B-B14F-4D97-AF65-F5344CB8AC3E}">
        <p14:creationId xmlns:p14="http://schemas.microsoft.com/office/powerpoint/2010/main" val="21200129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dirty="0" smtClean="0"/>
              <a:t>Work with security and risk management leaders to gain a deeper understanding of the nature of these controls, understanding that ZKP techniques are a paradigm shift.</a:t>
            </a:r>
          </a:p>
          <a:p>
            <a:pPr marL="171450" indent="-171450">
              <a:buFont typeface="Arial" panose="020B0604020202020204" pitchFamily="34" charset="0"/>
              <a:buChar char="•"/>
            </a:pPr>
            <a:r>
              <a:rPr lang="en-GB" sz="1200" dirty="0" smtClean="0"/>
              <a:t>Understand how ZKP can benefit use cases that require privacy protection, but be realistic with the current immaturity of ZKP solutions and approaches.</a:t>
            </a:r>
          </a:p>
          <a:p>
            <a:pPr marL="171450" indent="-171450">
              <a:buFont typeface="Arial" panose="020B0604020202020204" pitchFamily="34" charset="0"/>
              <a:buChar char="•"/>
            </a:pPr>
            <a:r>
              <a:rPr lang="en-GB" sz="1200" dirty="0" smtClean="0"/>
              <a:t>Evaluate how such controls may impact transaction authentication and ultimately consumers.</a:t>
            </a:r>
          </a:p>
          <a:p>
            <a:pPr marL="171450" indent="-171450">
              <a:buFont typeface="Arial" panose="020B0604020202020204" pitchFamily="34" charset="0"/>
              <a:buChar char="•"/>
            </a:pPr>
            <a:r>
              <a:rPr lang="en-GB" sz="1200" dirty="0" smtClean="0"/>
              <a:t>Assess the impact on the broader information management strategy.</a:t>
            </a:r>
          </a:p>
          <a:p>
            <a:pPr marL="171450" indent="-171450">
              <a:buFont typeface="Arial" panose="020B0604020202020204" pitchFamily="34" charset="0"/>
              <a:buChar char="•"/>
            </a:pPr>
            <a:r>
              <a:rPr lang="en-GB" sz="1200" dirty="0" smtClean="0"/>
              <a:t>Assess the architectural implications for using ZKP with different blockchains and distributed ledgers.</a:t>
            </a:r>
            <a:endParaRPr lang="en-GB" sz="1200" dirty="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60</a:t>
            </a:fld>
            <a:endParaRPr lang="en-GB"/>
          </a:p>
        </p:txBody>
      </p:sp>
    </p:spTree>
    <p:extLst>
      <p:ext uri="{BB962C8B-B14F-4D97-AF65-F5344CB8AC3E}">
        <p14:creationId xmlns:p14="http://schemas.microsoft.com/office/powerpoint/2010/main" val="4098802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Gartner - </a:t>
            </a:r>
            <a:r>
              <a:rPr lang="en-GB" dirty="0" smtClean="0">
                <a:effectLst/>
              </a:rPr>
              <a:t>https://www.gartner.com/document/code/338717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r>
              <a:rPr lang="en-GB" sz="1200" b="0" kern="1200" dirty="0" smtClean="0">
                <a:solidFill>
                  <a:schemeClr val="tx1"/>
                </a:solidFill>
                <a:effectLst/>
                <a:latin typeface="+mn-lt"/>
                <a:ea typeface="+mn-ea"/>
                <a:cs typeface="+mn-cs"/>
              </a:rPr>
              <a:t>Zero Knowledge Proofs</a:t>
            </a:r>
            <a:endParaRPr lang="en-GB" b="1" dirty="0" smtClean="0">
              <a:effectLst/>
            </a:endParaRPr>
          </a:p>
          <a:p>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endParaRPr lang="en-GB" dirty="0" smtClean="0">
              <a:effectLst/>
            </a:endParaRPr>
          </a:p>
          <a:p>
            <a:r>
              <a:rPr lang="en-GB" sz="1200" b="0" kern="1200" dirty="0" smtClean="0">
                <a:solidFill>
                  <a:schemeClr val="tx1"/>
                </a:solidFill>
                <a:effectLst/>
                <a:latin typeface="+mn-lt"/>
                <a:ea typeface="+mn-ea"/>
                <a:cs typeface="+mn-cs"/>
              </a:rPr>
              <a:t>Definition:</a:t>
            </a:r>
            <a:r>
              <a:rPr lang="en-GB" dirty="0" smtClean="0">
                <a:effectLst/>
              </a:rPr>
              <a:t> </a:t>
            </a:r>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r>
              <a:rPr lang="en-GB" sz="1200" b="0" kern="1200" dirty="0" smtClean="0">
                <a:solidFill>
                  <a:schemeClr val="tx1"/>
                </a:solidFill>
                <a:effectLst/>
                <a:latin typeface="+mn-lt"/>
                <a:ea typeface="+mn-ea"/>
                <a:cs typeface="+mn-cs"/>
              </a:rPr>
              <a:t>Position and Adoption Speed Justification:</a:t>
            </a:r>
            <a:r>
              <a:rPr lang="en-GB" dirty="0" smtClean="0">
                <a:effectLst/>
              </a:rPr>
              <a:t> </a:t>
            </a:r>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 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61</a:t>
            </a:fld>
            <a:endParaRPr lang="en-GB"/>
          </a:p>
        </p:txBody>
      </p:sp>
    </p:spTree>
    <p:extLst>
      <p:ext uri="{BB962C8B-B14F-4D97-AF65-F5344CB8AC3E}">
        <p14:creationId xmlns:p14="http://schemas.microsoft.com/office/powerpoint/2010/main" val="19460470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https://techcrunch.com/2018/07/20/data-breach-level-one-automakers/</a:t>
            </a:r>
          </a:p>
          <a:p>
            <a:r>
              <a:rPr lang="en-GB" dirty="0" smtClean="0"/>
              <a:t>https://www.nytimes.com/2018/07/20/business/suppliers-data-leak-automakers.html</a:t>
            </a:r>
          </a:p>
          <a:p>
            <a:endParaRPr lang="en-GB" dirty="0" smtClean="0"/>
          </a:p>
          <a:p>
            <a:pPr fontAlgn="base"/>
            <a:r>
              <a:rPr lang="en-GB" sz="1200" b="0" i="0" kern="1200" dirty="0" smtClean="0">
                <a:solidFill>
                  <a:schemeClr val="tx1"/>
                </a:solidFill>
                <a:effectLst/>
                <a:latin typeface="+mn-lt"/>
                <a:ea typeface="+mn-ea"/>
                <a:cs typeface="+mn-cs"/>
              </a:rPr>
              <a:t>A security researcher came across tens of thousands of sensitive corporate documents — including many from nearly all of the largest auto manufacturers — on the open internet, unprotected. The trove included material from more than 100 companies that had interacted with a small Canadian company, Level One Robotics and Controls.</a:t>
            </a:r>
          </a:p>
          <a:p>
            <a:pPr fontAlgn="base"/>
            <a:r>
              <a:rPr lang="en-GB" sz="1200" b="0" i="0" kern="1200" dirty="0" smtClean="0">
                <a:solidFill>
                  <a:schemeClr val="tx1"/>
                </a:solidFill>
                <a:effectLst/>
                <a:latin typeface="+mn-lt"/>
                <a:ea typeface="+mn-ea"/>
                <a:cs typeface="+mn-cs"/>
              </a:rPr>
              <a:t>Among the documents were detailed blueprints and factory schematics; client materials such as contracts, invoices and work plans; and even dozens of nondisclosure agreements describing the sensitivity of the exposed information.</a:t>
            </a:r>
          </a:p>
          <a:p>
            <a:pPr fontAlgn="base"/>
            <a:r>
              <a:rPr lang="en-GB" sz="1200" b="0" i="0" kern="1200" dirty="0" smtClean="0">
                <a:solidFill>
                  <a:schemeClr val="tx1"/>
                </a:solidFill>
                <a:effectLst/>
                <a:latin typeface="+mn-lt"/>
                <a:ea typeface="+mn-ea"/>
                <a:cs typeface="+mn-cs"/>
              </a:rPr>
              <a:t>“That was a big red flag,” said Chris Vickery, the researcher who found the data. “If you see NDAs, you know right away that you’ve found something that’s not supposed to be publicly available.”</a:t>
            </a:r>
          </a:p>
          <a:p>
            <a:pPr fontAlgn="base"/>
            <a:r>
              <a:rPr lang="en-GB" sz="1200" b="0" i="0" kern="1200" dirty="0" smtClean="0">
                <a:solidFill>
                  <a:schemeClr val="tx1"/>
                </a:solidFill>
                <a:effectLst/>
                <a:latin typeface="+mn-lt"/>
                <a:ea typeface="+mn-ea"/>
                <a:cs typeface="+mn-cs"/>
              </a:rPr>
              <a:t>It was unclear whether anyone else had seen or downloaded the unguarded data, which included some personal information, such as scanned driver’s licenses and passports, on Level One employees but otherwise appeared to be confined to corporate secrets. Mr. Vickery alerted the company last week, and the exposed information was taken offline within a day.</a:t>
            </a:r>
          </a:p>
          <a:p>
            <a:pPr fontAlgn="base"/>
            <a:r>
              <a:rPr lang="en-GB" sz="1200" b="0" i="0" kern="1200" dirty="0" smtClean="0">
                <a:solidFill>
                  <a:schemeClr val="tx1"/>
                </a:solidFill>
                <a:effectLst/>
                <a:latin typeface="+mn-lt"/>
                <a:ea typeface="+mn-ea"/>
                <a:cs typeface="+mn-cs"/>
              </a:rPr>
              <a:t>But the inadvertent exposure of customers’ data illustrates a problem confounding businesses: Some of their biggest security risks come from their suppliers and contractors.</a:t>
            </a:r>
          </a:p>
        </p:txBody>
      </p:sp>
      <p:sp>
        <p:nvSpPr>
          <p:cNvPr id="4" name="Slide Number Placeholder 3"/>
          <p:cNvSpPr>
            <a:spLocks noGrp="1"/>
          </p:cNvSpPr>
          <p:nvPr>
            <p:ph type="sldNum" sz="quarter" idx="10"/>
          </p:nvPr>
        </p:nvSpPr>
        <p:spPr/>
        <p:txBody>
          <a:bodyPr/>
          <a:lstStyle/>
          <a:p>
            <a:fld id="{8C1A4656-B48C-4410-A796-BBF5B22B57E8}" type="slidenum">
              <a:rPr lang="en-GB" smtClean="0"/>
              <a:t>63</a:t>
            </a:fld>
            <a:endParaRPr lang="en-GB"/>
          </a:p>
        </p:txBody>
      </p:sp>
    </p:spTree>
    <p:extLst>
      <p:ext uri="{BB962C8B-B14F-4D97-AF65-F5344CB8AC3E}">
        <p14:creationId xmlns:p14="http://schemas.microsoft.com/office/powerpoint/2010/main" val="211307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General Data Protection Regulation (GDPR) is a European law that has gone into effect on 25 May 2018. The GDPR has three dimensions:</a:t>
            </a:r>
          </a:p>
          <a:p>
            <a:pPr marL="171450" indent="-171450">
              <a:buFont typeface="Arial" panose="020B0604020202020204" pitchFamily="34" charset="0"/>
              <a:buChar char="•"/>
            </a:pPr>
            <a:r>
              <a:rPr lang="en-GB" dirty="0" smtClean="0"/>
              <a:t>Legal. The GDPR is a law. As proposed by the European Parliament, the GDPR will apply to all personal data, regardless of whether it is located inside the EU zone or transferred outside the EU zone. Of course, this research note is not intended as legal advice or comprehensive guidance.</a:t>
            </a:r>
          </a:p>
          <a:p>
            <a:pPr marL="171450" indent="-171450">
              <a:buFont typeface="Arial" panose="020B0604020202020204" pitchFamily="34" charset="0"/>
              <a:buChar char="•"/>
            </a:pPr>
            <a:r>
              <a:rPr lang="en-GB" dirty="0" smtClean="0"/>
              <a:t>Procedural. Depending on business and data volume, compliance with the GDPR may demand that (new) roles, responsibilities, accountabilities and processes be implemented.</a:t>
            </a:r>
          </a:p>
          <a:p>
            <a:pPr marL="171450" indent="-171450">
              <a:buFont typeface="Arial" panose="020B0604020202020204" pitchFamily="34" charset="0"/>
              <a:buChar char="•"/>
            </a:pPr>
            <a:r>
              <a:rPr lang="en-GB" dirty="0" smtClean="0"/>
              <a:t>Technical. The GDPR includes many data protection principles and requirements that must be enabled by technology, or that require technology to limit impact to internal operations. For example, technical professionals can support the GDPR program by using technology to make a process repeatable and scalable.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7</a:t>
            </a:fld>
            <a:endParaRPr lang="en-GB"/>
          </a:p>
        </p:txBody>
      </p:sp>
    </p:spTree>
    <p:extLst>
      <p:ext uri="{BB962C8B-B14F-4D97-AF65-F5344CB8AC3E}">
        <p14:creationId xmlns:p14="http://schemas.microsoft.com/office/powerpoint/2010/main" val="3168574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Just last month, Ticketmaster </a:t>
            </a:r>
            <a:r>
              <a:rPr lang="en-GB" sz="1200" b="0" i="0" u="sng" kern="1200" dirty="0" smtClean="0">
                <a:solidFill>
                  <a:schemeClr val="tx1"/>
                </a:solidFill>
                <a:effectLst/>
                <a:latin typeface="+mn-lt"/>
                <a:ea typeface="+mn-ea"/>
                <a:cs typeface="+mn-cs"/>
                <a:hlinkClick r:id="rId3"/>
              </a:rPr>
              <a:t>revealed</a:t>
            </a:r>
            <a:r>
              <a:rPr lang="en-GB" sz="1200" b="0" i="0" kern="1200" dirty="0" smtClean="0">
                <a:solidFill>
                  <a:schemeClr val="tx1"/>
                </a:solidFill>
                <a:effectLst/>
                <a:latin typeface="+mn-lt"/>
                <a:ea typeface="+mn-ea"/>
                <a:cs typeface="+mn-cs"/>
              </a:rPr>
              <a:t> that payment information from thousands of customers had recently been stolen in a breach it attributed to flawed software from </a:t>
            </a:r>
            <a:r>
              <a:rPr lang="en-GB" sz="1200" b="0" i="0" kern="1200" dirty="0" err="1" smtClean="0">
                <a:solidFill>
                  <a:schemeClr val="tx1"/>
                </a:solidFill>
                <a:effectLst/>
                <a:latin typeface="+mn-lt"/>
                <a:ea typeface="+mn-ea"/>
                <a:cs typeface="+mn-cs"/>
              </a:rPr>
              <a:t>Inbenta</a:t>
            </a:r>
            <a:r>
              <a:rPr lang="en-GB" sz="1200" b="0" i="0" kern="1200" dirty="0" smtClean="0">
                <a:solidFill>
                  <a:schemeClr val="tx1"/>
                </a:solidFill>
                <a:effectLst/>
                <a:latin typeface="+mn-lt"/>
                <a:ea typeface="+mn-ea"/>
                <a:cs typeface="+mn-cs"/>
              </a:rPr>
              <a:t>, a company running customer support </a:t>
            </a:r>
            <a:r>
              <a:rPr lang="en-GB" sz="1200" b="0" i="0" kern="1200" dirty="0" err="1" smtClean="0">
                <a:solidFill>
                  <a:schemeClr val="tx1"/>
                </a:solidFill>
                <a:effectLst/>
                <a:latin typeface="+mn-lt"/>
                <a:ea typeface="+mn-ea"/>
                <a:cs typeface="+mn-cs"/>
              </a:rPr>
              <a:t>chatbots</a:t>
            </a:r>
            <a:r>
              <a:rPr lang="en-GB" sz="1200" b="0" i="0" kern="1200" dirty="0" smtClean="0">
                <a:solidFill>
                  <a:schemeClr val="tx1"/>
                </a:solidFill>
                <a:effectLst/>
                <a:latin typeface="+mn-lt"/>
                <a:ea typeface="+mn-ea"/>
                <a:cs typeface="+mn-cs"/>
              </a:rPr>
              <a:t> on </a:t>
            </a:r>
            <a:r>
              <a:rPr lang="en-GB" sz="1200" b="0" i="0" kern="1200" dirty="0" err="1" smtClean="0">
                <a:solidFill>
                  <a:schemeClr val="tx1"/>
                </a:solidFill>
                <a:effectLst/>
                <a:latin typeface="+mn-lt"/>
                <a:ea typeface="+mn-ea"/>
                <a:cs typeface="+mn-cs"/>
              </a:rPr>
              <a:t>TicketMaster’s</a:t>
            </a:r>
            <a:r>
              <a:rPr lang="en-GB" sz="1200" b="0" i="0" kern="1200" dirty="0" smtClean="0">
                <a:solidFill>
                  <a:schemeClr val="tx1"/>
                </a:solidFill>
                <a:effectLst/>
                <a:latin typeface="+mn-lt"/>
                <a:ea typeface="+mn-ea"/>
                <a:cs typeface="+mn-cs"/>
              </a:rPr>
              <a:t> website.</a:t>
            </a:r>
          </a:p>
          <a:p>
            <a:pPr fontAlgn="base"/>
            <a:r>
              <a:rPr lang="en-GB" sz="1200" b="0" i="0" kern="1200" dirty="0" smtClean="0">
                <a:solidFill>
                  <a:schemeClr val="tx1"/>
                </a:solidFill>
                <a:effectLst/>
                <a:latin typeface="+mn-lt"/>
                <a:ea typeface="+mn-ea"/>
                <a:cs typeface="+mn-cs"/>
              </a:rPr>
              <a:t>Fifty-six percent of the businesses polled last year by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 security research firm, said they had at some point experienced a data breach linked to a vendor. The exposure only grows as more third-party companies gain access: The survey’s respondents said an average of 470 outside companies had access to their sensitive corporate information, up from around 380 a year earlier.</a:t>
            </a:r>
          </a:p>
          <a:p>
            <a:endParaRPr lang="en-GB" dirty="0" smtClean="0"/>
          </a:p>
          <a:p>
            <a:pPr fontAlgn="base"/>
            <a:r>
              <a:rPr lang="en-GB" sz="1200" b="0" i="0" kern="1200" dirty="0" smtClean="0">
                <a:solidFill>
                  <a:schemeClr val="tx1"/>
                </a:solidFill>
                <a:effectLst/>
                <a:latin typeface="+mn-lt"/>
                <a:ea typeface="+mn-ea"/>
                <a:cs typeface="+mn-cs"/>
              </a:rPr>
              <a:t>“It’s relatively recently that C-level executives have begun to acknowledge that some of their third-party relationships are creating unbelievable risk,” said Larry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the research firm’s founder.</a:t>
            </a:r>
          </a:p>
          <a:p>
            <a:pPr fontAlgn="base"/>
            <a:r>
              <a:rPr lang="en-GB" sz="1200" b="0" i="0" kern="1200" dirty="0" smtClean="0">
                <a:solidFill>
                  <a:schemeClr val="tx1"/>
                </a:solidFill>
                <a:effectLst/>
                <a:latin typeface="+mn-lt"/>
                <a:ea typeface="+mn-ea"/>
                <a:cs typeface="+mn-cs"/>
              </a:rPr>
              <a:t>The auto industry has a deep and complex supply chain, and third-party security risk is an area of growing concern, said Faye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the executive director of the </a:t>
            </a:r>
            <a:r>
              <a:rPr lang="en-GB" sz="1200" b="0" i="0" u="sng" kern="1200" dirty="0" smtClean="0">
                <a:solidFill>
                  <a:schemeClr val="tx1"/>
                </a:solidFill>
                <a:effectLst/>
                <a:latin typeface="+mn-lt"/>
                <a:ea typeface="+mn-ea"/>
                <a:cs typeface="+mn-cs"/>
                <a:hlinkClick r:id="rId4"/>
              </a:rPr>
              <a:t>Automotive Information Sharing and Analysis Center</a:t>
            </a:r>
            <a:r>
              <a:rPr lang="en-GB" sz="1200" b="0" i="0" kern="1200" dirty="0" smtClean="0">
                <a:solidFill>
                  <a:schemeClr val="tx1"/>
                </a:solidFill>
                <a:effectLst/>
                <a:latin typeface="+mn-lt"/>
                <a:ea typeface="+mn-ea"/>
                <a:cs typeface="+mn-cs"/>
              </a:rPr>
              <a:t>, a trade group that focuses on cybersecurity.</a:t>
            </a:r>
          </a:p>
          <a:p>
            <a:endParaRPr lang="en-GB" dirty="0" smtClean="0"/>
          </a:p>
          <a:p>
            <a:pPr fontAlgn="base"/>
            <a:r>
              <a:rPr lang="en-GB" sz="1200" b="0" i="0" kern="1200" dirty="0" smtClean="0">
                <a:solidFill>
                  <a:schemeClr val="tx1"/>
                </a:solidFill>
                <a:effectLst/>
                <a:latin typeface="+mn-lt"/>
                <a:ea typeface="+mn-ea"/>
                <a:cs typeface="+mn-cs"/>
              </a:rPr>
              <a:t>Generally, automakers’ top security priority is vehicle risks, she said, such as vulnerabilities that could be used to </a:t>
            </a:r>
            <a:r>
              <a:rPr lang="en-GB" sz="1200" b="0" i="0" u="sng" kern="1200" dirty="0" smtClean="0">
                <a:solidFill>
                  <a:schemeClr val="tx1"/>
                </a:solidFill>
                <a:effectLst/>
                <a:latin typeface="+mn-lt"/>
                <a:ea typeface="+mn-ea"/>
                <a:cs typeface="+mn-cs"/>
                <a:hlinkClick r:id="rId5"/>
              </a:rPr>
              <a:t>attack a car’s critical components</a:t>
            </a:r>
            <a:r>
              <a:rPr lang="en-GB" sz="1200" b="0" i="0" kern="1200" dirty="0" smtClean="0">
                <a:solidFill>
                  <a:schemeClr val="tx1"/>
                </a:solidFill>
                <a:effectLst/>
                <a:latin typeface="+mn-lt"/>
                <a:ea typeface="+mn-ea"/>
                <a:cs typeface="+mn-cs"/>
              </a:rPr>
              <a:t>. Leaked corporate documents aren’t quite as fraught — “I doubt anyone is going to die over it,” Ms.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said — but the exposure of such information is still worrying.</a:t>
            </a:r>
          </a:p>
          <a:p>
            <a:pPr fontAlgn="base"/>
            <a:r>
              <a:rPr lang="en-GB" sz="1200" b="0" i="0" kern="1200" dirty="0" smtClean="0">
                <a:solidFill>
                  <a:schemeClr val="tx1"/>
                </a:solidFill>
                <a:effectLst/>
                <a:latin typeface="+mn-lt"/>
                <a:ea typeface="+mn-ea"/>
                <a:cs typeface="+mn-cs"/>
              </a:rPr>
              <a:t>“No one wants their data outside of their own company,” she said. “Anything that showcases how they manufacture is proprietary and competitive.”</a:t>
            </a:r>
          </a:p>
          <a:p>
            <a:pPr fontAlgn="base"/>
            <a:r>
              <a:rPr lang="en-GB" sz="1200" b="0" i="0" kern="1200" dirty="0" smtClean="0">
                <a:solidFill>
                  <a:schemeClr val="tx1"/>
                </a:solidFill>
                <a:effectLst/>
                <a:latin typeface="+mn-lt"/>
                <a:ea typeface="+mn-ea"/>
                <a:cs typeface="+mn-cs"/>
              </a:rPr>
              <a:t>Mr. Vickery, the director of cyber risk research at </a:t>
            </a:r>
            <a:r>
              <a:rPr lang="en-GB" sz="1200" b="0" i="0" u="sng" kern="1200" dirty="0" err="1" smtClean="0">
                <a:solidFill>
                  <a:schemeClr val="tx1"/>
                </a:solidFill>
                <a:effectLst/>
                <a:latin typeface="+mn-lt"/>
                <a:ea typeface="+mn-ea"/>
                <a:cs typeface="+mn-cs"/>
                <a:hlinkClick r:id="rId6"/>
              </a:rPr>
              <a:t>UpGuard</a:t>
            </a:r>
            <a:r>
              <a:rPr lang="en-GB" sz="1200" b="0" i="0" kern="1200" dirty="0" smtClean="0">
                <a:solidFill>
                  <a:schemeClr val="tx1"/>
                </a:solidFill>
                <a:effectLst/>
                <a:latin typeface="+mn-lt"/>
                <a:ea typeface="+mn-ea"/>
                <a:cs typeface="+mn-cs"/>
              </a:rPr>
              <a:t>, a security services company in Mountain View, Calif., has </a:t>
            </a:r>
            <a:r>
              <a:rPr lang="en-GB" sz="1200" b="0" i="0" u="sng" kern="1200" dirty="0" smtClean="0">
                <a:solidFill>
                  <a:schemeClr val="tx1"/>
                </a:solidFill>
                <a:effectLst/>
                <a:latin typeface="+mn-lt"/>
                <a:ea typeface="+mn-ea"/>
                <a:cs typeface="+mn-cs"/>
                <a:hlinkClick r:id="rId7"/>
              </a:rPr>
              <a:t>made a career out of hunting unguarded data caches</a:t>
            </a:r>
            <a:r>
              <a:rPr lang="en-GB" sz="1200" b="0" i="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64</a:t>
            </a:fld>
            <a:endParaRPr lang="en-GB"/>
          </a:p>
        </p:txBody>
      </p:sp>
    </p:spTree>
    <p:extLst>
      <p:ext uri="{BB962C8B-B14F-4D97-AF65-F5344CB8AC3E}">
        <p14:creationId xmlns:p14="http://schemas.microsoft.com/office/powerpoint/2010/main" val="13358354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https://www.comparitech.com/blog/information-security/data-breach-share-price/</a:t>
            </a:r>
          </a:p>
          <a:p>
            <a:endParaRPr lang="en-GB" dirty="0" smtClean="0"/>
          </a:p>
          <a:p>
            <a:pPr marL="171450" indent="-171450">
              <a:buFont typeface="Arial" panose="020B0604020202020204" pitchFamily="34" charset="0"/>
              <a:buChar char="•"/>
            </a:pPr>
            <a:r>
              <a:rPr lang="en-GB" dirty="0" smtClean="0"/>
              <a:t>After about a month, share prices rebound and catch up to NASDAQ </a:t>
            </a:r>
            <a:r>
              <a:rPr lang="en-GB" dirty="0" smtClean="0"/>
              <a:t> performance </a:t>
            </a:r>
            <a:r>
              <a:rPr lang="en-GB" dirty="0" smtClean="0"/>
              <a:t>on average</a:t>
            </a:r>
          </a:p>
          <a:p>
            <a:pPr marL="171450" indent="-171450">
              <a:buFont typeface="Arial" panose="020B0604020202020204" pitchFamily="34" charset="0"/>
              <a:buChar char="•"/>
            </a:pPr>
            <a:r>
              <a:rPr lang="en-GB" dirty="0" smtClean="0"/>
              <a:t>After first month, companies analysed actually performed better than they did prior to the breach</a:t>
            </a:r>
          </a:p>
          <a:p>
            <a:pPr marL="628650" lvl="1" indent="-171450">
              <a:buFont typeface="Arial" panose="020B0604020202020204" pitchFamily="34" charset="0"/>
              <a:buChar char="•"/>
            </a:pPr>
            <a:r>
              <a:rPr lang="en-GB" dirty="0" smtClean="0"/>
              <a:t>In the six months leading up to a breach, average share price grew 3.64%, compared to 7.02% following a breach</a:t>
            </a:r>
          </a:p>
          <a:p>
            <a:pPr marL="628650" lvl="1" indent="-171450">
              <a:buFont typeface="Arial" panose="020B0604020202020204" pitchFamily="34" charset="0"/>
              <a:buChar char="•"/>
            </a:pPr>
            <a:r>
              <a:rPr lang="en-GB" dirty="0" smtClean="0"/>
              <a:t>Companies underperformed the NASDAQ by 1.53% leading up to the breach, but managed to outperform it by 0.09% afterward.</a:t>
            </a:r>
          </a:p>
          <a:p>
            <a:endParaRPr lang="en-GB" dirty="0" smtClean="0"/>
          </a:p>
          <a:p>
            <a:pPr marL="171450" indent="-171450">
              <a:buFont typeface="Arial" panose="020B0604020202020204" pitchFamily="34" charset="0"/>
              <a:buChar char="•"/>
            </a:pPr>
            <a:r>
              <a:rPr lang="en-GB" dirty="0" smtClean="0"/>
              <a:t>Finance and payment companies saw the largest drop in share price performance following a breach, while healthcare companies were least affected</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Breaches that leak highly sensitive information like credit card and social security numbers see larger drops in share price performance on average than companies that leak less sensitive info</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66</a:t>
            </a:fld>
            <a:endParaRPr lang="en-GB"/>
          </a:p>
        </p:txBody>
      </p:sp>
    </p:spTree>
    <p:extLst>
      <p:ext uri="{BB962C8B-B14F-4D97-AF65-F5344CB8AC3E}">
        <p14:creationId xmlns:p14="http://schemas.microsoft.com/office/powerpoint/2010/main" val="935759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Plan for a security incident.</a:t>
            </a:r>
          </a:p>
          <a:p>
            <a:pPr marL="171450" indent="-171450">
              <a:buFont typeface="Arial" panose="020B0604020202020204" pitchFamily="34" charset="0"/>
              <a:buChar char="•"/>
            </a:pPr>
            <a:r>
              <a:rPr lang="en-US" dirty="0" smtClean="0"/>
              <a:t>Determine and document your response priorities and escalation paths.</a:t>
            </a:r>
          </a:p>
          <a:p>
            <a:pPr marL="171450" indent="-171450">
              <a:buFont typeface="Arial" panose="020B0604020202020204" pitchFamily="34" charset="0"/>
              <a:buChar char="•"/>
            </a:pPr>
            <a:r>
              <a:rPr lang="en-US" dirty="0" smtClean="0"/>
              <a:t>Brainstorm with members of the organization to think through various scenarios.</a:t>
            </a:r>
          </a:p>
          <a:p>
            <a:pPr marL="171450" indent="-171450">
              <a:buFont typeface="Arial" panose="020B0604020202020204" pitchFamily="34" charset="0"/>
              <a:buChar char="•"/>
            </a:pPr>
            <a:r>
              <a:rPr lang="en-US" dirty="0" smtClean="0"/>
              <a:t>Draft messaging and corporate communications based on the scenarios.</a:t>
            </a:r>
          </a:p>
          <a:p>
            <a:pPr marL="171450" indent="-171450">
              <a:buFont typeface="Arial" panose="020B0604020202020204" pitchFamily="34" charset="0"/>
              <a:buChar char="•"/>
            </a:pPr>
            <a:r>
              <a:rPr lang="en-US" dirty="0" smtClean="0"/>
              <a:t>Know which vendors are material to your operations.</a:t>
            </a:r>
          </a:p>
          <a:p>
            <a:pPr marL="171450" indent="-171450">
              <a:buFont typeface="Arial" panose="020B0604020202020204" pitchFamily="34" charset="0"/>
              <a:buChar char="•"/>
            </a:pPr>
            <a:r>
              <a:rPr lang="en-US" dirty="0" smtClean="0"/>
              <a:t>Make sure that those involved in the response know what their roles will be and what authority they hold. Document it.</a:t>
            </a:r>
          </a:p>
          <a:p>
            <a:pPr marL="171450" indent="-171450">
              <a:buFont typeface="Arial" panose="020B0604020202020204" pitchFamily="34" charset="0"/>
              <a:buChar char="•"/>
            </a:pPr>
            <a:r>
              <a:rPr lang="en-US" dirty="0" smtClean="0"/>
              <a:t>Exercise the plan at least twice per year </a:t>
            </a:r>
            <a:r>
              <a:rPr lang="en-US" dirty="0" smtClean="0">
                <a:latin typeface="Arial" panose="020B0604020202020204" pitchFamily="34" charset="0"/>
                <a:cs typeface="Arial" panose="020B0604020202020204" pitchFamily="34" charset="0"/>
              </a:rPr>
              <a:t>— </a:t>
            </a:r>
            <a:r>
              <a:rPr lang="en-US" dirty="0" smtClean="0"/>
              <a:t>preferably quarterly. The more realism you inject into the exercise, the more likely it will execute smoothly in real life.</a:t>
            </a:r>
          </a:p>
        </p:txBody>
      </p:sp>
      <p:sp>
        <p:nvSpPr>
          <p:cNvPr id="4" name="Slide Number Placeholder 3"/>
          <p:cNvSpPr>
            <a:spLocks noGrp="1"/>
          </p:cNvSpPr>
          <p:nvPr>
            <p:ph type="sldNum" sz="quarter" idx="10"/>
          </p:nvPr>
        </p:nvSpPr>
        <p:spPr/>
        <p:txBody>
          <a:bodyPr/>
          <a:lstStyle/>
          <a:p>
            <a:fld id="{8C1A4656-B48C-4410-A796-BBF5B22B57E8}" type="slidenum">
              <a:rPr lang="en-GB" smtClean="0"/>
              <a:t>67</a:t>
            </a:fld>
            <a:endParaRPr lang="en-GB"/>
          </a:p>
        </p:txBody>
      </p:sp>
    </p:spTree>
    <p:extLst>
      <p:ext uri="{BB962C8B-B14F-4D97-AF65-F5344CB8AC3E}">
        <p14:creationId xmlns:p14="http://schemas.microsoft.com/office/powerpoint/2010/main" val="2742177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Non-compliance by a target, or evidence of heightened risks discovered during due M&amp;A diligence, may lead to additional GDPR-related conditions in any sale and purchase agreement.  These could include the exclusion of certain GDPR-related liabilities from the deal, specific indemnities, covenants and additional conditions to closing.</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Over time, the insurance industry may be prepared to offer cover for GDPR-related liabilities, but premiums are likely to be very expensive until the industry has established data on loss rates.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68</a:t>
            </a:fld>
            <a:endParaRPr lang="en-GB"/>
          </a:p>
        </p:txBody>
      </p:sp>
    </p:spTree>
    <p:extLst>
      <p:ext uri="{BB962C8B-B14F-4D97-AF65-F5344CB8AC3E}">
        <p14:creationId xmlns:p14="http://schemas.microsoft.com/office/powerpoint/2010/main" val="29777442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Administrative fines are not insurable because the deterrent effect of fines would be lost if the offender could shift its economic burden to the insurer.</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acts or omissions which resulted in the fine shall not constitute a criminal offence.</a:t>
            </a:r>
          </a:p>
          <a:p>
            <a:endParaRPr lang="en-GB" dirty="0" smtClean="0"/>
          </a:p>
          <a:p>
            <a:r>
              <a:rPr lang="en-GB" dirty="0" smtClean="0"/>
              <a:t>An insurer will not be liable for payment of indemnity if loss was intentionally caused by the insured, or if it is demonstrated (by admission or judgement) that the insured’s conduct was deliberate or reckless.</a:t>
            </a:r>
          </a:p>
        </p:txBody>
      </p:sp>
      <p:sp>
        <p:nvSpPr>
          <p:cNvPr id="4" name="Slide Number Placeholder 3"/>
          <p:cNvSpPr>
            <a:spLocks noGrp="1"/>
          </p:cNvSpPr>
          <p:nvPr>
            <p:ph type="sldNum" sz="quarter" idx="10"/>
          </p:nvPr>
        </p:nvSpPr>
        <p:spPr/>
        <p:txBody>
          <a:bodyPr/>
          <a:lstStyle/>
          <a:p>
            <a:fld id="{8C1A4656-B48C-4410-A796-BBF5B22B57E8}" type="slidenum">
              <a:rPr lang="en-GB" smtClean="0"/>
              <a:t>69</a:t>
            </a:fld>
            <a:endParaRPr lang="en-GB"/>
          </a:p>
        </p:txBody>
      </p:sp>
    </p:spTree>
    <p:extLst>
      <p:ext uri="{BB962C8B-B14F-4D97-AF65-F5344CB8AC3E}">
        <p14:creationId xmlns:p14="http://schemas.microsoft.com/office/powerpoint/2010/main" val="2038433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scope of GDPR is broader than most insurance policies which are often triggered by privacy or security incidents, whereas GDPR violations can also be triggered</a:t>
            </a:r>
            <a:r>
              <a:rPr lang="en-GB" baseline="0" dirty="0" smtClean="0"/>
              <a:t> </a:t>
            </a:r>
            <a:r>
              <a:rPr lang="en-GB" dirty="0" smtClean="0"/>
              <a:t>by non-compliance separate and apart from a privacy or security incident.</a:t>
            </a:r>
          </a:p>
          <a:p>
            <a:endParaRPr lang="en-GB" dirty="0" smtClean="0"/>
          </a:p>
          <a:p>
            <a:r>
              <a:rPr lang="en-GB" dirty="0" smtClean="0"/>
              <a:t>In certain countries, GDPR fines may be insurable, if not attributed to malice or established that they are criminal sanctions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70</a:t>
            </a:fld>
            <a:endParaRPr lang="en-GB"/>
          </a:p>
        </p:txBody>
      </p:sp>
    </p:spTree>
    <p:extLst>
      <p:ext uri="{BB962C8B-B14F-4D97-AF65-F5344CB8AC3E}">
        <p14:creationId xmlns:p14="http://schemas.microsoft.com/office/powerpoint/2010/main" val="2567690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http://www.aon.com/attachments/risk-services/Aon_DLA-Piper-GDPR-Fines-Guide_Final_May2018.pdf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Sorry about Malta!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DLA Piper has included as "not insurable" countries where in certain limited circumstances a fine might possibly be indemnifiable, but under local laws or public policy fines would generally not be regarded as insurable.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Data regulatory environment: Presented as a metric to offer a high level guide to the approximate likelihood of exposure to regulatory action from data protection authorities, and the possible strength of that action. It is assessed through a variety of factors, including (</a:t>
            </a:r>
            <a:r>
              <a:rPr lang="en-GB" dirty="0" err="1" smtClean="0"/>
              <a:t>i</a:t>
            </a:r>
            <a:r>
              <a:rPr lang="en-GB" dirty="0" smtClean="0"/>
              <a:t>) availability of criminal sanctions under local law; (ii) size and historic activity level of the regulator; and (iii) presence (and complexity) of supplementary privacy and information security laws. The heat rating assigned to a jurisdiction should not be interpreted as an indication of the likelihood of that country’s data protection authority commencing enforcement action in respect of any specific scenario.</a:t>
            </a:r>
          </a:p>
        </p:txBody>
      </p:sp>
      <p:sp>
        <p:nvSpPr>
          <p:cNvPr id="4" name="Slide Number Placeholder 3"/>
          <p:cNvSpPr>
            <a:spLocks noGrp="1"/>
          </p:cNvSpPr>
          <p:nvPr>
            <p:ph type="sldNum" sz="quarter" idx="10"/>
          </p:nvPr>
        </p:nvSpPr>
        <p:spPr/>
        <p:txBody>
          <a:bodyPr/>
          <a:lstStyle/>
          <a:p>
            <a:fld id="{8C1A4656-B48C-4410-A796-BBF5B22B57E8}" type="slidenum">
              <a:rPr lang="en-GB" smtClean="0"/>
              <a:t>71</a:t>
            </a:fld>
            <a:endParaRPr lang="en-GB"/>
          </a:p>
        </p:txBody>
      </p:sp>
    </p:spTree>
    <p:extLst>
      <p:ext uri="{BB962C8B-B14F-4D97-AF65-F5344CB8AC3E}">
        <p14:creationId xmlns:p14="http://schemas.microsoft.com/office/powerpoint/2010/main" val="26942417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GDPR mandates </a:t>
            </a:r>
            <a:r>
              <a:rPr lang="en-GB" dirty="0" smtClean="0"/>
              <a:t>that organizations add a privacy officer role, creating an unprecedented spike in demand for privacy experts.</a:t>
            </a:r>
          </a:p>
          <a:p>
            <a:pPr marL="171450" indent="-171450">
              <a:buFont typeface="Arial" panose="020B0604020202020204" pitchFamily="34" charset="0"/>
              <a:buChar char="•"/>
            </a:pPr>
            <a:r>
              <a:rPr lang="en-GB" dirty="0" smtClean="0"/>
              <a:t>Following a defined preparatory plan will help privacy officers build valuable relationships, increase organizational understanding, prioritize actions and map out a plan for the future.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Identify those stakeholders who benefit from a good privacy reputation or suffer from overly strict privacy controls.</a:t>
            </a:r>
          </a:p>
          <a:p>
            <a:r>
              <a:rPr lang="en-GB" dirty="0" smtClean="0"/>
              <a:t>Most privacy officers fail to accomplish these goals because they do not understand or meet business requirements and expectations, or they fail to communicate how they plan to meet these needs and expectations.</a:t>
            </a:r>
          </a:p>
          <a:p>
            <a:r>
              <a:rPr lang="en-GB" dirty="0" smtClean="0"/>
              <a:t>The success of a privacy officer lies in his or her reputation for integrity, inside and outside the company; the ability to provide the business with clear insights regarding risk-mitigating measures; and effectiveness in preparing useful records and metrics.</a:t>
            </a:r>
          </a:p>
          <a:p>
            <a:endParaRPr lang="en-GB" dirty="0" smtClean="0"/>
          </a:p>
          <a:p>
            <a:r>
              <a:rPr lang="en-GB" dirty="0" smtClean="0"/>
              <a:t>Recommendations </a:t>
            </a:r>
            <a:r>
              <a:rPr lang="en-GB" dirty="0" smtClean="0"/>
              <a:t>- Security and risk management leaders responsible for a privacy management program should:</a:t>
            </a:r>
          </a:p>
          <a:p>
            <a:pPr marL="171450" indent="-171450">
              <a:buFont typeface="Arial" panose="020B0604020202020204" pitchFamily="34" charset="0"/>
              <a:buChar char="•"/>
            </a:pPr>
            <a:r>
              <a:rPr lang="en-GB" dirty="0" smtClean="0"/>
              <a:t>Install and maintain privacy documentation for business units and users, establishing transparency of the privacy management program.</a:t>
            </a:r>
          </a:p>
          <a:p>
            <a:pPr marL="171450" indent="-171450">
              <a:buFont typeface="Arial" panose="020B0604020202020204" pitchFamily="34" charset="0"/>
              <a:buChar char="•"/>
            </a:pPr>
            <a:r>
              <a:rPr lang="en-GB" dirty="0" smtClean="0"/>
              <a:t>Campaign internally so that all business units recognize and understand the privacy officer's position and responsibilities.</a:t>
            </a:r>
          </a:p>
          <a:p>
            <a:pPr marL="171450" indent="-171450">
              <a:buFont typeface="Arial" panose="020B0604020202020204" pitchFamily="34" charset="0"/>
              <a:buChar char="•"/>
            </a:pPr>
            <a:r>
              <a:rPr lang="en-GB" dirty="0" smtClean="0"/>
              <a:t>Establish a companywide mandatory reporting mechanism that encompasses new or changed personal-data-processing activities, and supports long-term compliance.</a:t>
            </a:r>
          </a:p>
          <a:p>
            <a:pPr marL="171450" indent="-171450">
              <a:buFont typeface="Arial" panose="020B0604020202020204" pitchFamily="34" charset="0"/>
              <a:buChar char="•"/>
            </a:pPr>
            <a:r>
              <a:rPr lang="en-GB" dirty="0" smtClean="0"/>
              <a:t>Review existing personal-data-processing operations to understand the organization's personal-data inventory and the relevant policies, using metrics to prioritize major privacy risks</a:t>
            </a:r>
            <a:r>
              <a:rPr lang="en-GB" dirty="0" smtClean="0"/>
              <a:t>.</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endParaRPr lang="en-GB" dirty="0" smtClean="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smtClean="0"/>
              <a:t>Source: Gartner - https://www.gartner.com/document/code/313661</a:t>
            </a:r>
          </a:p>
        </p:txBody>
      </p:sp>
      <p:sp>
        <p:nvSpPr>
          <p:cNvPr id="4" name="Slide Number Placeholder 3"/>
          <p:cNvSpPr>
            <a:spLocks noGrp="1"/>
          </p:cNvSpPr>
          <p:nvPr>
            <p:ph type="sldNum" sz="quarter" idx="10"/>
          </p:nvPr>
        </p:nvSpPr>
        <p:spPr/>
        <p:txBody>
          <a:bodyPr/>
          <a:lstStyle/>
          <a:p>
            <a:fld id="{8C1A4656-B48C-4410-A796-BBF5B22B57E8}" type="slidenum">
              <a:rPr lang="en-GB" smtClean="0"/>
              <a:t>73</a:t>
            </a:fld>
            <a:endParaRPr lang="en-GB"/>
          </a:p>
        </p:txBody>
      </p:sp>
    </p:spTree>
    <p:extLst>
      <p:ext uri="{BB962C8B-B14F-4D97-AF65-F5344CB8AC3E}">
        <p14:creationId xmlns:p14="http://schemas.microsoft.com/office/powerpoint/2010/main" val="3056745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smtClean="0"/>
              <a:t>Collect</a:t>
            </a:r>
          </a:p>
          <a:p>
            <a:pPr marL="171450" indent="-171450">
              <a:buFont typeface="Arial" panose="020B0604020202020204" pitchFamily="34" charset="0"/>
              <a:buChar char="•"/>
            </a:pPr>
            <a:r>
              <a:rPr lang="en-GB" sz="1200" dirty="0" smtClean="0"/>
              <a:t>Define the purposes of collection and collect only the personal data necessary for the intended purposes. (Articles 5(1)(b)-(c))</a:t>
            </a:r>
          </a:p>
          <a:p>
            <a:pPr marL="171450" indent="-171450">
              <a:buFont typeface="Arial" panose="020B0604020202020204" pitchFamily="34" charset="0"/>
              <a:buChar char="•"/>
            </a:pPr>
            <a:r>
              <a:rPr lang="en-GB" sz="1200" dirty="0" smtClean="0"/>
              <a:t>Inform the data subjects about your company’s privacy policies and practices. (Articles 12-14)</a:t>
            </a:r>
          </a:p>
          <a:p>
            <a:pPr marL="0" indent="0">
              <a:buFont typeface="Arial" panose="020B0604020202020204" pitchFamily="34" charset="0"/>
              <a:buNone/>
            </a:pPr>
            <a:r>
              <a:rPr lang="en-GB" sz="1200" dirty="0" smtClean="0"/>
              <a:t>Classify</a:t>
            </a:r>
          </a:p>
          <a:p>
            <a:pPr marL="171450" indent="-171450">
              <a:buFont typeface="Arial" panose="020B0604020202020204" pitchFamily="34" charset="0"/>
              <a:buChar char="•"/>
            </a:pPr>
            <a:r>
              <a:rPr lang="en-GB" sz="1200" dirty="0" smtClean="0"/>
              <a:t>Identify the categories and sensitivity level of the personal data that determines the handling requirements. (Articles 4, 9-10)</a:t>
            </a:r>
            <a:endParaRPr lang="en-US" sz="1200" dirty="0" smtClean="0"/>
          </a:p>
          <a:p>
            <a:r>
              <a:rPr lang="en-GB" dirty="0" smtClean="0"/>
              <a:t>Process</a:t>
            </a:r>
          </a:p>
          <a:p>
            <a:pPr marL="171450" indent="-171450">
              <a:buFont typeface="Arial" panose="020B0604020202020204" pitchFamily="34" charset="0"/>
              <a:buChar char="•"/>
            </a:pPr>
            <a:r>
              <a:rPr lang="en-GB" sz="1200" dirty="0" smtClean="0"/>
              <a:t>Process personal data lawfully, fairly and transparently. (Articles 5-14)</a:t>
            </a:r>
          </a:p>
          <a:p>
            <a:pPr marL="171450" indent="-171450">
              <a:buFont typeface="Arial" panose="020B0604020202020204" pitchFamily="34" charset="0"/>
              <a:buChar char="•"/>
            </a:pPr>
            <a:r>
              <a:rPr lang="en-GB" sz="1200" dirty="0" smtClean="0"/>
              <a:t>Facilitate the exercise of data subject rights in relation to their personal data. (Articles 15-22)</a:t>
            </a:r>
            <a:endParaRPr lang="en-US" sz="1200" dirty="0" smtClean="0"/>
          </a:p>
          <a:p>
            <a:r>
              <a:rPr lang="en-GB" dirty="0" smtClean="0"/>
              <a:t>Share</a:t>
            </a:r>
          </a:p>
          <a:p>
            <a:pPr marL="171450" indent="-171450">
              <a:buFont typeface="Arial" panose="020B0604020202020204" pitchFamily="34" charset="0"/>
              <a:buChar char="•"/>
            </a:pPr>
            <a:r>
              <a:rPr lang="en-GB" dirty="0" smtClean="0"/>
              <a:t>Only share personal data with processors that provide sufficient guarantees of technical and organizational measures that comply with GDPR. (Articles 28-29)</a:t>
            </a:r>
          </a:p>
          <a:p>
            <a:pPr marL="171450" indent="-171450">
              <a:buFont typeface="Arial" panose="020B0604020202020204" pitchFamily="34" charset="0"/>
              <a:buChar char="•"/>
            </a:pPr>
            <a:r>
              <a:rPr lang="en-GB" dirty="0" smtClean="0"/>
              <a:t>Perform only GDPR compliant cross-border data transfers. (Articles 44-48)</a:t>
            </a:r>
          </a:p>
          <a:p>
            <a:pPr marL="0" indent="0">
              <a:buFont typeface="Arial" panose="020B0604020202020204" pitchFamily="34" charset="0"/>
              <a:buNone/>
            </a:pPr>
            <a:r>
              <a:rPr lang="en-GB" dirty="0" smtClean="0"/>
              <a:t>Delete</a:t>
            </a:r>
          </a:p>
          <a:p>
            <a:pPr marL="171450" indent="-171450">
              <a:buFont typeface="Arial" panose="020B0604020202020204" pitchFamily="34" charset="0"/>
              <a:buChar char="•"/>
            </a:pPr>
            <a:r>
              <a:rPr lang="en-GB" dirty="0" smtClean="0"/>
              <a:t>Do not keep personal data for longer than it is necessary. (Article 5(e))</a:t>
            </a:r>
          </a:p>
          <a:p>
            <a:pPr marL="171450" indent="-171450">
              <a:buFont typeface="Arial" panose="020B0604020202020204" pitchFamily="34" charset="0"/>
              <a:buChar char="•"/>
            </a:pPr>
            <a:r>
              <a:rPr lang="en-GB" dirty="0" smtClean="0"/>
              <a:t>Upon lawful request, erase a data subject’s personal data without undue delay. (Article 17)</a:t>
            </a:r>
          </a:p>
          <a:p>
            <a:pPr marL="171450" indent="-171450">
              <a:buFont typeface="Arial" panose="020B0604020202020204" pitchFamily="34" charset="0"/>
              <a:buChar char="•"/>
            </a:pPr>
            <a:r>
              <a:rPr lang="en-GB" dirty="0" smtClean="0"/>
              <a:t>Notify any processors of the erasure request.(Article 19)</a:t>
            </a:r>
          </a:p>
          <a:p>
            <a:pPr marL="0" indent="0">
              <a:buFont typeface="Arial" panose="020B0604020202020204" pitchFamily="34" charset="0"/>
              <a:buNone/>
            </a:pPr>
            <a:r>
              <a:rPr lang="en-GB" dirty="0" smtClean="0"/>
              <a:t>Document</a:t>
            </a:r>
          </a:p>
          <a:p>
            <a:pPr marL="171450" indent="-171450">
              <a:buFont typeface="Arial" panose="020B0604020202020204" pitchFamily="34" charset="0"/>
              <a:buChar char="•"/>
            </a:pPr>
            <a:r>
              <a:rPr lang="en-GB" dirty="0" smtClean="0"/>
              <a:t>Maintain records of all processing activities covering the entire personal data lifecycle. (Article 30)</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75</a:t>
            </a:fld>
            <a:endParaRPr lang="en-GB"/>
          </a:p>
        </p:txBody>
      </p:sp>
    </p:spTree>
    <p:extLst>
      <p:ext uri="{BB962C8B-B14F-4D97-AF65-F5344CB8AC3E}">
        <p14:creationId xmlns:p14="http://schemas.microsoft.com/office/powerpoint/2010/main" val="22011671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line with GDPR’s accountability principle, the artefacts from these processes must be detailed enough and retained to demonstrate your organization’s level of compliance and risk management efforts. Your risk register and remediation roadmap are used to demonstrate that the weaknesses in processes and technologies have been evaluated and prioritized, and the documentation of your control environment provides a comprehensive representation of your organization’s security program.</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Performing a risk assessment in relation to your data processing activities, as well as each technical and organizational control with all required factors of GDPR in consideration (e.g. state of the art, costs, and nature of the data processed). As a result, creating a risk register recording all applicable risks from accidents and insider threats to malicious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Developing a prioritized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Implementing technical, organizational, policy, and process improvements to progress along the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Documenting the overall control environment including strengths, weaknesses, and intended future state.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76</a:t>
            </a:fld>
            <a:endParaRPr lang="en-GB"/>
          </a:p>
        </p:txBody>
      </p:sp>
    </p:spTree>
    <p:extLst>
      <p:ext uri="{BB962C8B-B14F-4D97-AF65-F5344CB8AC3E}">
        <p14:creationId xmlns:p14="http://schemas.microsoft.com/office/powerpoint/2010/main" val="20845390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personal data? Is the GDPR about security or about privacy?</a:t>
            </a:r>
          </a:p>
          <a:p>
            <a:pPr marL="171450" indent="-171450">
              <a:buFont typeface="Arial" panose="020B0604020202020204" pitchFamily="34" charset="0"/>
              <a:buChar char="•"/>
            </a:pPr>
            <a:r>
              <a:rPr lang="en-GB" dirty="0" smtClean="0"/>
              <a:t>The GDPR focuses on the protection of personal data and, hence, protects privacy.</a:t>
            </a:r>
          </a:p>
          <a:p>
            <a:pPr marL="171450" indent="-171450">
              <a:buFont typeface="Arial" panose="020B0604020202020204" pitchFamily="34" charset="0"/>
              <a:buChar char="•"/>
            </a:pPr>
            <a:r>
              <a:rPr lang="en-GB" dirty="0" smtClean="0"/>
              <a:t>Adequately securing personal data is only a subset of all privacy-related requirements.</a:t>
            </a:r>
          </a:p>
          <a:p>
            <a:pPr marL="171450" indent="-171450">
              <a:buFont typeface="Arial" panose="020B0604020202020204" pitchFamily="34" charset="0"/>
              <a:buChar char="•"/>
            </a:pPr>
            <a:r>
              <a:rPr lang="en-GB" dirty="0" smtClean="0"/>
              <a:t>Rather than a</a:t>
            </a:r>
            <a:r>
              <a:rPr lang="en-GB" baseline="0" dirty="0" smtClean="0"/>
              <a:t> </a:t>
            </a:r>
            <a:r>
              <a:rPr lang="en-GB" dirty="0" smtClean="0"/>
              <a:t>prescribed, limitative list of data items, "personal data" in the GDPR depends on context. Many things can be personal data. In short, personal data is any information relating to an identified or identifiable natural person (i.e., a "data subject"). Depending on context then, even singling out a record pointing at an individual may lead to identification, such as with IP addresses, location data, cookies, employee record number or even a (hashed) unique identifier (UID). For example, where a piece of paper contains "1,000," it's just a number. If that paper is a salary slip with a name, bank account and social security number, the figure as an attribute is personal data of sensitive nature.</a:t>
            </a:r>
          </a:p>
          <a:p>
            <a:pPr marL="171450" indent="-171450">
              <a:buFont typeface="Arial" panose="020B0604020202020204" pitchFamily="34" charset="0"/>
              <a:buChar char="•"/>
            </a:pPr>
            <a:r>
              <a:rPr lang="en-GB" dirty="0" smtClean="0"/>
              <a:t>When in doubt, SRM and business leaders should ask the company's legal advisor for clarification.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8</a:t>
            </a:fld>
            <a:endParaRPr lang="en-GB"/>
          </a:p>
        </p:txBody>
      </p:sp>
    </p:spTree>
    <p:extLst>
      <p:ext uri="{BB962C8B-B14F-4D97-AF65-F5344CB8AC3E}">
        <p14:creationId xmlns:p14="http://schemas.microsoft.com/office/powerpoint/2010/main" val="41492745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Marketing department, GDPR implementation team</a:t>
            </a:r>
          </a:p>
          <a:p>
            <a:pPr marL="228600" indent="-228600">
              <a:buAutoNum type="arabicPeriod"/>
            </a:pPr>
            <a:r>
              <a:rPr lang="en-GB" dirty="0" smtClean="0"/>
              <a:t>Each</a:t>
            </a:r>
            <a:r>
              <a:rPr lang="en-GB" baseline="0" dirty="0" smtClean="0"/>
              <a:t> department, with the CDO, data office or GDPR team as coordinator. Small company can do it at company level</a:t>
            </a:r>
          </a:p>
          <a:p>
            <a:pPr marL="228600" indent="-228600">
              <a:buAutoNum type="arabicPeriod"/>
            </a:pPr>
            <a:r>
              <a:rPr lang="en-GB" baseline="0" dirty="0" smtClean="0"/>
              <a:t>Ensure that DS can make access requests and that the consent is requested.  Marketing for end customers/consumers, HR for employees, procurement for suppliers</a:t>
            </a:r>
          </a:p>
          <a:p>
            <a:pPr marL="228600" indent="-228600">
              <a:buAutoNum type="arabicPeriod"/>
            </a:pPr>
            <a:r>
              <a:rPr lang="en-GB" baseline="0" dirty="0" smtClean="0"/>
              <a:t>As above</a:t>
            </a:r>
          </a:p>
          <a:p>
            <a:pPr marL="228600" indent="-228600">
              <a:buAutoNum type="arabicPeriod"/>
            </a:pPr>
            <a:r>
              <a:rPr lang="en-GB" baseline="0" dirty="0" smtClean="0"/>
              <a:t>DPIA template to be prepared and distributed.  Create a processing activity or change an existing one.  GDPR implementation team</a:t>
            </a:r>
          </a:p>
          <a:p>
            <a:pPr marL="228600" indent="-228600">
              <a:buAutoNum type="arabicPeriod"/>
            </a:pPr>
            <a:r>
              <a:rPr lang="en-GB" baseline="0" dirty="0" smtClean="0"/>
              <a:t>Review security policies and assess that they include privacy by design – IT, maybe lead by a CISO</a:t>
            </a:r>
          </a:p>
          <a:p>
            <a:pPr marL="228600" indent="-228600">
              <a:buAutoNum type="arabicPeriod"/>
            </a:pPr>
            <a:r>
              <a:rPr lang="en-GB" baseline="0" dirty="0" smtClean="0"/>
              <a:t>Data transfers secured, contracts amended. Procurement and legal, plus business units representatives.</a:t>
            </a:r>
          </a:p>
          <a:p>
            <a:pPr marL="228600" indent="-228600">
              <a:buAutoNum type="arabicPeriod"/>
            </a:pPr>
            <a:r>
              <a:rPr lang="en-GB" baseline="0" dirty="0" smtClean="0"/>
              <a:t>Data Breaches need to be identified, registered and reported as required – 72 hours for notification.  Implement plan to minimize breaches. Incident Management team/SOC/NOC/etc.</a:t>
            </a:r>
          </a:p>
          <a:p>
            <a:pPr marL="228600" indent="-228600">
              <a:buAutoNum type="arabicPeriod"/>
            </a:pPr>
            <a:endParaRPr lang="en-GB" baseline="0" dirty="0" smtClean="0"/>
          </a:p>
          <a:p>
            <a:r>
              <a:rPr lang="en-GB" sz="1200" b="0" i="0" u="none" strike="noStrike" kern="1200" baseline="0" dirty="0" smtClean="0">
                <a:solidFill>
                  <a:schemeClr val="tx1"/>
                </a:solidFill>
                <a:latin typeface="+mn-lt"/>
                <a:ea typeface="+mn-ea"/>
                <a:cs typeface="+mn-cs"/>
              </a:rPr>
              <a:t>Will we be fined for a data breach?</a:t>
            </a:r>
          </a:p>
          <a:p>
            <a:r>
              <a:rPr lang="en-GB" sz="1200" b="0" i="0" u="none" strike="noStrike" kern="1200" baseline="0" dirty="0" smtClean="0">
                <a:solidFill>
                  <a:schemeClr val="tx1"/>
                </a:solidFill>
                <a:latin typeface="+mn-lt"/>
                <a:ea typeface="+mn-ea"/>
                <a:cs typeface="+mn-cs"/>
              </a:rPr>
              <a:t>Not necessarily. Barring the absence of any processing activity, 100% security does not exist. Organizations should assume a data breach will happen. They are responsible, however, for the application of sufficient preventative, detective and other countermeasures. Though experiencing a data breach in itself is not </a:t>
            </a:r>
            <a:r>
              <a:rPr lang="en-GB" sz="1200" b="0" i="0" u="none" strike="noStrike" kern="1200" baseline="0" dirty="0" err="1" smtClean="0">
                <a:solidFill>
                  <a:schemeClr val="tx1"/>
                </a:solidFill>
                <a:latin typeface="+mn-lt"/>
                <a:ea typeface="+mn-ea"/>
                <a:cs typeface="+mn-cs"/>
              </a:rPr>
              <a:t>sanctionable</a:t>
            </a:r>
            <a:r>
              <a:rPr lang="en-GB" sz="1200" b="0" i="0" u="none" strike="noStrike" kern="1200" baseline="0" dirty="0" smtClean="0">
                <a:solidFill>
                  <a:schemeClr val="tx1"/>
                </a:solidFill>
                <a:latin typeface="+mn-lt"/>
                <a:ea typeface="+mn-ea"/>
                <a:cs typeface="+mn-cs"/>
              </a:rPr>
              <a:t>, it is the ultimate moment to demonstrate sufficient control over personal data.</a:t>
            </a:r>
          </a:p>
          <a:p>
            <a:r>
              <a:rPr lang="en-GB" sz="1200" b="0" i="0" u="none" strike="noStrike" kern="1200" baseline="0" dirty="0" smtClean="0">
                <a:solidFill>
                  <a:schemeClr val="tx1"/>
                </a:solidFill>
                <a:latin typeface="+mn-lt"/>
                <a:ea typeface="+mn-ea"/>
                <a:cs typeface="+mn-cs"/>
              </a:rPr>
              <a:t>A data breach (or "every unintended loss of [control over] personal data") must be communicated to the regulatory authority within 72 hours of detection. When the breach has a potential impact on the subjects, the organization should notify those individuals as well. A subsequent investigation, or even the lack of notification, may reveal noncompliance, which in turn can be reason for regulatory action.</a:t>
            </a:r>
            <a:endParaRPr lang="en-GB" dirty="0" smtClean="0"/>
          </a:p>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77</a:t>
            </a:fld>
            <a:endParaRPr lang="en-GB"/>
          </a:p>
        </p:txBody>
      </p:sp>
    </p:spTree>
    <p:extLst>
      <p:ext uri="{BB962C8B-B14F-4D97-AF65-F5344CB8AC3E}">
        <p14:creationId xmlns:p14="http://schemas.microsoft.com/office/powerpoint/2010/main" val="11062968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78</a:t>
            </a:fld>
            <a:endParaRPr lang="en-GB"/>
          </a:p>
        </p:txBody>
      </p:sp>
    </p:spTree>
    <p:extLst>
      <p:ext uri="{BB962C8B-B14F-4D97-AF65-F5344CB8AC3E}">
        <p14:creationId xmlns:p14="http://schemas.microsoft.com/office/powerpoint/2010/main" val="18442967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p>
          <a:p>
            <a:endParaRPr lang="en-GB" b="1" dirty="0" smtClean="0"/>
          </a:p>
          <a:p>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79</a:t>
            </a:fld>
            <a:endParaRPr lang="en-GB"/>
          </a:p>
        </p:txBody>
      </p:sp>
    </p:spTree>
    <p:extLst>
      <p:ext uri="{BB962C8B-B14F-4D97-AF65-F5344CB8AC3E}">
        <p14:creationId xmlns:p14="http://schemas.microsoft.com/office/powerpoint/2010/main" val="39494570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http://public.brighttalk.com/resource/core/207995/trustarc-gdpr-compliance-status-research-report-july2018-1_447252.pdf</a:t>
            </a:r>
          </a:p>
          <a:p>
            <a:endParaRPr lang="en-GB" dirty="0" smtClean="0"/>
          </a:p>
          <a:p>
            <a:r>
              <a:rPr lang="en-GB" dirty="0" smtClean="0"/>
              <a:t>GDPR Compliance Status A Comparison of US, UK and EU Companies - Independent research conducted by Dimensional Research on behalf of </a:t>
            </a:r>
            <a:r>
              <a:rPr lang="en-GB" dirty="0" err="1" smtClean="0"/>
              <a:t>TrustArc</a:t>
            </a:r>
            <a:r>
              <a:rPr lang="en-GB" dirty="0" smtClean="0"/>
              <a:t> – July 2018</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81</a:t>
            </a:fld>
            <a:endParaRPr lang="en-GB"/>
          </a:p>
        </p:txBody>
      </p:sp>
    </p:spTree>
    <p:extLst>
      <p:ext uri="{BB962C8B-B14F-4D97-AF65-F5344CB8AC3E}">
        <p14:creationId xmlns:p14="http://schemas.microsoft.com/office/powerpoint/2010/main" val="123079929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Third-party</a:t>
            </a:r>
            <a:r>
              <a:rPr lang="en-GB" baseline="0" dirty="0" smtClean="0"/>
              <a:t> comes on the third spot for reasons for GDPR compliance</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85</a:t>
            </a:fld>
            <a:endParaRPr lang="en-GB"/>
          </a:p>
        </p:txBody>
      </p:sp>
    </p:spTree>
    <p:extLst>
      <p:ext uri="{BB962C8B-B14F-4D97-AF65-F5344CB8AC3E}">
        <p14:creationId xmlns:p14="http://schemas.microsoft.com/office/powerpoint/2010/main" val="34042952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IAPP, </a:t>
            </a:r>
            <a:r>
              <a:rPr lang="en-GB" dirty="0" err="1" smtClean="0"/>
              <a:t>TrustArc</a:t>
            </a:r>
            <a:r>
              <a:rPr lang="en-GB" dirty="0" smtClean="0"/>
              <a:t> - http://public.brighttalk.com/resource/core/207996/iapp-trustarc-how-privacy-is-bought-used-final_447253.pdf</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87</a:t>
            </a:fld>
            <a:endParaRPr lang="en-GB"/>
          </a:p>
        </p:txBody>
      </p:sp>
    </p:spTree>
    <p:extLst>
      <p:ext uri="{BB962C8B-B14F-4D97-AF65-F5344CB8AC3E}">
        <p14:creationId xmlns:p14="http://schemas.microsoft.com/office/powerpoint/2010/main" val="310976516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Record of processing activities.</a:t>
            </a:r>
          </a:p>
          <a:p>
            <a:endParaRPr lang="en-GB" dirty="0" smtClean="0"/>
          </a:p>
          <a:p>
            <a:r>
              <a:rPr lang="en-GB" dirty="0" smtClean="0"/>
              <a:t>Identity and access management will be at the heart of data compliance strategies post GDPR and essential to the digital, mobile, and cloud operating environments that will become the norm across all European industry sectors.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91</a:t>
            </a:fld>
            <a:endParaRPr lang="en-GB"/>
          </a:p>
        </p:txBody>
      </p:sp>
    </p:spTree>
    <p:extLst>
      <p:ext uri="{BB962C8B-B14F-4D97-AF65-F5344CB8AC3E}">
        <p14:creationId xmlns:p14="http://schemas.microsoft.com/office/powerpoint/2010/main" val="26551276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https://www.gartner.com/document/code/333107</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92</a:t>
            </a:fld>
            <a:endParaRPr lang="en-GB"/>
          </a:p>
        </p:txBody>
      </p:sp>
    </p:spTree>
    <p:extLst>
      <p:ext uri="{BB962C8B-B14F-4D97-AF65-F5344CB8AC3E}">
        <p14:creationId xmlns:p14="http://schemas.microsoft.com/office/powerpoint/2010/main" val="29892925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https://www.gartner.com/document/code/338717</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93</a:t>
            </a:fld>
            <a:endParaRPr lang="en-GB"/>
          </a:p>
        </p:txBody>
      </p:sp>
    </p:spTree>
    <p:extLst>
      <p:ext uri="{BB962C8B-B14F-4D97-AF65-F5344CB8AC3E}">
        <p14:creationId xmlns:p14="http://schemas.microsoft.com/office/powerpoint/2010/main" val="341808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GDPR is an issue for all technical professionals, but it is not just limited to them:</a:t>
            </a:r>
          </a:p>
          <a:p>
            <a:pPr marL="228600" indent="-228600">
              <a:buFont typeface="+mj-lt"/>
              <a:buAutoNum type="arabicPeriod"/>
            </a:pPr>
            <a:r>
              <a:rPr lang="en-GB" dirty="0" smtClean="0"/>
              <a:t>The </a:t>
            </a:r>
            <a:r>
              <a:rPr lang="en-GB" dirty="0" smtClean="0"/>
              <a:t>GDPR is enacted law, not an elective standard. Its penalties for noncompliance are potentially severe, reaching up to €20 million or 4% of the offending organization's annual (global) revenue, whichever is greater.</a:t>
            </a:r>
          </a:p>
          <a:p>
            <a:pPr marL="228600" indent="-228600">
              <a:buFont typeface="+mj-lt"/>
              <a:buAutoNum type="arabicPeriod"/>
            </a:pPr>
            <a:r>
              <a:rPr lang="en-GB" dirty="0" smtClean="0"/>
              <a:t>The </a:t>
            </a:r>
            <a:r>
              <a:rPr lang="en-GB" dirty="0" smtClean="0"/>
              <a:t>GDPR is "extra-territorial," which means it applies to all organizations that offer goods and services into EU markets. If you acquire, manage or process personal data about people in the EU, the GDPR applies to your organization, whether it is based inside or outside the EU.</a:t>
            </a:r>
          </a:p>
          <a:p>
            <a:pPr marL="228600" indent="-228600">
              <a:buFont typeface="+mj-lt"/>
              <a:buAutoNum type="arabicPeriod"/>
            </a:pPr>
            <a:r>
              <a:rPr lang="en-GB" dirty="0" smtClean="0"/>
              <a:t>Reputational </a:t>
            </a:r>
            <a:r>
              <a:rPr lang="en-GB" dirty="0" smtClean="0"/>
              <a:t>damage, loss of employees and erosion of customer trust are inevitable if you disregard the rights of data subjects or fail to report and deal with a breach of their personal data correctly.</a:t>
            </a:r>
          </a:p>
          <a:p>
            <a:pPr marL="228600" indent="-228600">
              <a:buFont typeface="+mj-lt"/>
              <a:buAutoNum type="arabicPeriod"/>
            </a:pPr>
            <a:r>
              <a:rPr lang="en-GB" dirty="0" smtClean="0"/>
              <a:t>Article </a:t>
            </a:r>
            <a:r>
              <a:rPr lang="en-GB" dirty="0" smtClean="0"/>
              <a:t>28 of the GDPR refers to the inclusion of a data processor (which a CSP is) in your business process. This adds to data protection risk in several ways, such as broadening the attack surface for vulnerabilities and the controller's responsibility to keep informed on a CSP's status</a:t>
            </a:r>
            <a:r>
              <a:rPr lang="en-GB" dirty="0" smtClean="0"/>
              <a:t>.</a:t>
            </a:r>
            <a:endParaRPr lang="en-GB" dirty="0" smtClean="0"/>
          </a:p>
        </p:txBody>
      </p:sp>
      <p:sp>
        <p:nvSpPr>
          <p:cNvPr id="4" name="Slide Number Placeholder 3"/>
          <p:cNvSpPr>
            <a:spLocks noGrp="1"/>
          </p:cNvSpPr>
          <p:nvPr>
            <p:ph type="sldNum" sz="quarter" idx="10"/>
          </p:nvPr>
        </p:nvSpPr>
        <p:spPr/>
        <p:txBody>
          <a:bodyPr/>
          <a:lstStyle/>
          <a:p>
            <a:fld id="{8C1A4656-B48C-4410-A796-BBF5B22B57E8}" type="slidenum">
              <a:rPr lang="en-GB" smtClean="0"/>
              <a:t>9</a:t>
            </a:fld>
            <a:endParaRPr lang="en-GB"/>
          </a:p>
        </p:txBody>
      </p:sp>
    </p:spTree>
    <p:extLst>
      <p:ext uri="{BB962C8B-B14F-4D97-AF65-F5344CB8AC3E}">
        <p14:creationId xmlns:p14="http://schemas.microsoft.com/office/powerpoint/2010/main" val="2033519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b="0" i="0" u="none" strike="noStrike" kern="1200" baseline="0" dirty="0" smtClean="0">
                <a:solidFill>
                  <a:schemeClr val="tx1"/>
                </a:solidFill>
                <a:latin typeface="+mn-lt"/>
                <a:ea typeface="+mn-ea"/>
                <a:cs typeface="+mn-cs"/>
              </a:rPr>
              <a:t>New principle of accountability which </a:t>
            </a:r>
            <a:r>
              <a:rPr lang="en-GB" dirty="0" smtClean="0"/>
              <a:t>requires organisations to be able to demonstrate compliance with GDPR</a:t>
            </a:r>
            <a:r>
              <a:rPr lang="en-GB" sz="1200" b="0" i="0" u="none" strike="noStrike" kern="1200" baseline="0" dirty="0" smtClean="0">
                <a:solidFill>
                  <a:schemeClr val="tx1"/>
                </a:solidFill>
                <a:latin typeface="+mn-lt"/>
                <a:ea typeface="+mn-ea"/>
                <a:cs typeface="+mn-cs"/>
              </a:rPr>
              <a:t>.  Must have a formal data protection programme and make and retain records of the types of processing done.</a:t>
            </a:r>
          </a:p>
          <a:p>
            <a:pPr marL="228600" indent="-228600">
              <a:buAutoNum type="arabicPeriod"/>
            </a:pPr>
            <a:r>
              <a:rPr lang="en-GB" sz="1200" b="0" i="0" u="none" strike="noStrike" kern="1200" baseline="0" dirty="0" smtClean="0">
                <a:solidFill>
                  <a:schemeClr val="tx1"/>
                </a:solidFill>
                <a:latin typeface="+mn-lt"/>
                <a:ea typeface="+mn-ea"/>
                <a:cs typeface="+mn-cs"/>
              </a:rPr>
              <a:t>All new systems must be designed in accordance with “privacy by design” and “privacy by default”.</a:t>
            </a:r>
          </a:p>
          <a:p>
            <a:pPr marL="228600" indent="-228600">
              <a:buAutoNum type="arabicPeriod"/>
            </a:pPr>
            <a:r>
              <a:rPr lang="en-GB" sz="1200" b="0" i="0" u="none" strike="noStrike" kern="1200" baseline="0" dirty="0" smtClean="0">
                <a:solidFill>
                  <a:schemeClr val="tx1"/>
                </a:solidFill>
                <a:latin typeface="+mn-lt"/>
                <a:ea typeface="+mn-ea"/>
                <a:cs typeface="+mn-cs"/>
              </a:rPr>
              <a:t>Must complete a “privacy impact assessment” </a:t>
            </a:r>
            <a:r>
              <a:rPr lang="en-GB" dirty="0" smtClean="0"/>
              <a:t>before processing personal data for operations which are likely to present higher privacy risks to data subjects due to the nature or scope of the processing operation.</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Fines for serious breaches up to 4% of annual worldwide turnover or €20mm. </a:t>
            </a:r>
            <a:r>
              <a:rPr lang="en-GB" dirty="0" smtClean="0"/>
              <a:t>GDPR makes it considerably easier for DS who have suffered “material or non-material damage” as a result of a GDPR breach to claim compensation against DC</a:t>
            </a:r>
            <a:r>
              <a:rPr lang="en-GB" baseline="0" dirty="0" smtClean="0"/>
              <a:t> </a:t>
            </a:r>
            <a:r>
              <a:rPr lang="en-GB" dirty="0" smtClean="0"/>
              <a:t>and DP. DSs have the right to mandate a consumer protection body to exercise rights and bring claims on their behalf.  Broad investigative and corrective powers to supervisory authorities.</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Right of data portability - only covers information the client gives. Right to object to profiling - is strictly permitted where it is necessary in order to provide the service. Any use outside of that will need the client’s explicit consent. Consent must be capable of being withdrawn.</a:t>
            </a:r>
          </a:p>
          <a:p>
            <a:pPr marL="228600" indent="-228600">
              <a:buAutoNum type="arabicPeriod"/>
            </a:pPr>
            <a:r>
              <a:rPr lang="en-GB" sz="1200" b="0" i="0" u="none" strike="noStrike" kern="1200" baseline="0" dirty="0" smtClean="0">
                <a:solidFill>
                  <a:schemeClr val="tx1"/>
                </a:solidFill>
                <a:latin typeface="+mn-lt"/>
                <a:ea typeface="+mn-ea"/>
                <a:cs typeface="+mn-cs"/>
              </a:rPr>
              <a:t>DPs have new direct obligations when previously they only had to comply with the contract with the DC.</a:t>
            </a:r>
          </a:p>
          <a:p>
            <a:pPr marL="228600" indent="-228600">
              <a:buAutoNum type="arabicPeriod"/>
            </a:pPr>
            <a:r>
              <a:rPr lang="en-GB" sz="1200" b="0" i="0" u="none" strike="noStrike" kern="1200" baseline="0" dirty="0" smtClean="0">
                <a:solidFill>
                  <a:schemeClr val="tx1"/>
                </a:solidFill>
                <a:latin typeface="+mn-lt"/>
                <a:ea typeface="+mn-ea"/>
                <a:cs typeface="+mn-cs"/>
              </a:rPr>
              <a:t>New requirement for the content and format of Privacy Notices.</a:t>
            </a:r>
          </a:p>
        </p:txBody>
      </p:sp>
      <p:sp>
        <p:nvSpPr>
          <p:cNvPr id="4" name="Slide Number Placeholder 3"/>
          <p:cNvSpPr>
            <a:spLocks noGrp="1"/>
          </p:cNvSpPr>
          <p:nvPr>
            <p:ph type="sldNum" sz="quarter" idx="10"/>
          </p:nvPr>
        </p:nvSpPr>
        <p:spPr/>
        <p:txBody>
          <a:bodyPr/>
          <a:lstStyle/>
          <a:p>
            <a:fld id="{8C1A4656-B48C-4410-A796-BBF5B22B57E8}" type="slidenum">
              <a:rPr lang="en-GB" smtClean="0"/>
              <a:t>11</a:t>
            </a:fld>
            <a:endParaRPr lang="en-GB"/>
          </a:p>
        </p:txBody>
      </p:sp>
    </p:spTree>
    <p:extLst>
      <p:ext uri="{BB962C8B-B14F-4D97-AF65-F5344CB8AC3E}">
        <p14:creationId xmlns:p14="http://schemas.microsoft.com/office/powerpoint/2010/main" val="973822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sz="1200" b="0" i="0" u="none" strike="noStrike" kern="1200" baseline="0" dirty="0" smtClean="0">
                <a:solidFill>
                  <a:schemeClr val="tx1"/>
                </a:solidFill>
                <a:latin typeface="+mn-lt"/>
                <a:ea typeface="+mn-ea"/>
                <a:cs typeface="+mn-cs"/>
              </a:rPr>
              <a:t>6. Higher threshold for consent meaning there will only be limited circumstances when it may be relied upon.</a:t>
            </a:r>
          </a:p>
          <a:p>
            <a:pPr marL="0" indent="0">
              <a:buNone/>
            </a:pPr>
            <a:r>
              <a:rPr lang="en-GB" sz="1200" b="0" i="0" u="none" strike="noStrike" kern="1200" baseline="0" dirty="0" smtClean="0">
                <a:solidFill>
                  <a:schemeClr val="tx1"/>
                </a:solidFill>
                <a:latin typeface="+mn-lt"/>
                <a:ea typeface="+mn-ea"/>
                <a:cs typeface="+mn-cs"/>
              </a:rPr>
              <a:t>7. New requirement to appoint a DPO in certain circumstances such as when processing volumes of “special categories” of data. The DPO must be independent and must not be instructed on how to carry out his or her role. The DPO must report directly to the highest level of management. DPO functions can be outsourced, for example to a law firm or consultant. If a DPO is a practising lawyer their advice will also be protected by privilege.</a:t>
            </a:r>
          </a:p>
          <a:p>
            <a:pPr marL="0" indent="0">
              <a:buNone/>
            </a:pPr>
            <a:r>
              <a:rPr lang="en-GB" sz="1200" b="0" i="0" u="none" strike="noStrike" kern="1200" baseline="0" dirty="0" smtClean="0">
                <a:solidFill>
                  <a:schemeClr val="tx1"/>
                </a:solidFill>
                <a:latin typeface="+mn-lt"/>
                <a:ea typeface="+mn-ea"/>
                <a:cs typeface="+mn-cs"/>
              </a:rPr>
              <a:t>8. Data subjects to be notified when there is a high risk to rights and freedoms.  All security breaches to be notified to the Information Commissioner within 72 hours, where feasible.</a:t>
            </a:r>
          </a:p>
          <a:p>
            <a:pPr marL="0" indent="0">
              <a:buNone/>
            </a:pPr>
            <a:r>
              <a:rPr lang="en-GB" sz="1200" b="0" i="0" u="none" strike="noStrike" kern="1200" baseline="0" dirty="0" smtClean="0">
                <a:solidFill>
                  <a:schemeClr val="tx1"/>
                </a:solidFill>
                <a:latin typeface="+mn-lt"/>
                <a:ea typeface="+mn-ea"/>
                <a:cs typeface="+mn-cs"/>
              </a:rPr>
              <a:t>9. GDPR applies to non EU companies targeting goods and services at EU citizens. The mechanism for compliant transfers of data outside the EEA is largely unchanged. There is also formal recognition of binding corporate rules and a replacement of the ‘Safe </a:t>
            </a:r>
            <a:r>
              <a:rPr lang="en-GB" sz="1200" b="0" i="0" u="none" strike="noStrike" kern="1200" baseline="0" dirty="0" err="1" smtClean="0">
                <a:solidFill>
                  <a:schemeClr val="tx1"/>
                </a:solidFill>
                <a:latin typeface="+mn-lt"/>
                <a:ea typeface="+mn-ea"/>
                <a:cs typeface="+mn-cs"/>
              </a:rPr>
              <a:t>Harbor</a:t>
            </a:r>
            <a:r>
              <a:rPr lang="en-GB" sz="1200" b="0" i="0" u="none" strike="noStrike" kern="1200" baseline="0" dirty="0" smtClean="0">
                <a:solidFill>
                  <a:schemeClr val="tx1"/>
                </a:solidFill>
                <a:latin typeface="+mn-lt"/>
                <a:ea typeface="+mn-ea"/>
                <a:cs typeface="+mn-cs"/>
              </a:rPr>
              <a:t>’ arrangement with the US.</a:t>
            </a:r>
          </a:p>
          <a:p>
            <a:pPr marL="0" indent="0">
              <a:buNone/>
            </a:pPr>
            <a:r>
              <a:rPr lang="en-GB" sz="1200" b="0" i="0" u="none" strike="noStrike" kern="1200" baseline="0" dirty="0" smtClean="0">
                <a:solidFill>
                  <a:schemeClr val="tx1"/>
                </a:solidFill>
                <a:latin typeface="+mn-lt"/>
                <a:ea typeface="+mn-ea"/>
                <a:cs typeface="+mn-cs"/>
              </a:rPr>
              <a:t>10. European Data Protection Board to replace Working Party 29 with remit for guidance and consistent application of the GDPR.</a:t>
            </a:r>
          </a:p>
          <a:p>
            <a:pPr marL="0" indent="0">
              <a:buNone/>
            </a:pPr>
            <a:r>
              <a:rPr lang="en-GB" sz="1200" b="0" i="0" u="none" strike="noStrike" kern="1200" baseline="0" dirty="0" smtClean="0">
                <a:solidFill>
                  <a:schemeClr val="tx1"/>
                </a:solidFill>
                <a:latin typeface="+mn-lt"/>
                <a:ea typeface="+mn-ea"/>
                <a:cs typeface="+mn-cs"/>
              </a:rPr>
              <a:t>11. “</a:t>
            </a:r>
            <a:r>
              <a:rPr lang="en-GB" sz="1200" b="0" i="0" u="none" strike="noStrike" kern="1200" baseline="0" dirty="0" err="1" smtClean="0">
                <a:solidFill>
                  <a:schemeClr val="tx1"/>
                </a:solidFill>
                <a:latin typeface="+mn-lt"/>
                <a:ea typeface="+mn-ea"/>
                <a:cs typeface="+mn-cs"/>
              </a:rPr>
              <a:t>Pseudonymised</a:t>
            </a:r>
            <a:r>
              <a:rPr lang="en-GB" sz="1200" b="0" i="0" u="none" strike="noStrike" kern="1200" baseline="0" dirty="0" smtClean="0">
                <a:solidFill>
                  <a:schemeClr val="tx1"/>
                </a:solidFill>
                <a:latin typeface="+mn-lt"/>
                <a:ea typeface="+mn-ea"/>
                <a:cs typeface="+mn-cs"/>
              </a:rPr>
              <a:t>” data formally recognised as a security protection.  New concept of data privacy seals.</a:t>
            </a:r>
          </a:p>
        </p:txBody>
      </p:sp>
      <p:sp>
        <p:nvSpPr>
          <p:cNvPr id="4" name="Slide Number Placeholder 3"/>
          <p:cNvSpPr>
            <a:spLocks noGrp="1"/>
          </p:cNvSpPr>
          <p:nvPr>
            <p:ph type="sldNum" sz="quarter" idx="10"/>
          </p:nvPr>
        </p:nvSpPr>
        <p:spPr/>
        <p:txBody>
          <a:bodyPr/>
          <a:lstStyle/>
          <a:p>
            <a:fld id="{8C1A4656-B48C-4410-A796-BBF5B22B57E8}" type="slidenum">
              <a:rPr lang="en-GB" smtClean="0"/>
              <a:t>12</a:t>
            </a:fld>
            <a:endParaRPr lang="en-GB"/>
          </a:p>
        </p:txBody>
      </p:sp>
    </p:spTree>
    <p:extLst>
      <p:ext uri="{BB962C8B-B14F-4D97-AF65-F5344CB8AC3E}">
        <p14:creationId xmlns:p14="http://schemas.microsoft.com/office/powerpoint/2010/main" val="20317192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a:prstGeom prst="rect">
            <a:avLst/>
          </a:prstGeom>
        </p:spPr>
        <p:txBody>
          <a:bodyPr/>
          <a:lstStyle>
            <a:lvl1pPr algn="r">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41909" y="1600200"/>
            <a:ext cx="6686550" cy="2833217"/>
          </a:xfrm>
          <a:prstGeom prst="rect">
            <a:avLst/>
          </a:prstGeom>
        </p:spPr>
        <p:txBody>
          <a:bodyPr>
            <a:normAutofit/>
          </a:bodyPr>
          <a:lstStyle>
            <a:lvl1pPr>
              <a:defRPr sz="1600"/>
            </a:lvl1pPr>
            <a:lvl2pPr>
              <a:defRPr sz="1600"/>
            </a:lvl2pPr>
            <a:lvl3pPr>
              <a:defRPr sz="12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2018-10-30</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590837"/>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2852780016"/>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a:prstGeom prst="rect">
            <a:avLst/>
          </a:prstGeom>
        </p:spPr>
        <p:txBody>
          <a:bodyPr anchor="b">
            <a:normAutofit/>
          </a:bodyPr>
          <a:lstStyle>
            <a:lvl1pPr algn="r">
              <a:defRPr sz="4050"/>
            </a:lvl1pPr>
          </a:lstStyle>
          <a:p>
            <a:r>
              <a:rPr lang="en-US" dirty="0" smtClean="0"/>
              <a:t>Click to edit Master title style</a:t>
            </a:r>
            <a:endParaRPr lang="en-US" dirty="0"/>
          </a:p>
        </p:txBody>
      </p:sp>
      <p:sp>
        <p:nvSpPr>
          <p:cNvPr id="3" name="Subtitle 2"/>
          <p:cNvSpPr>
            <a:spLocks noGrp="1"/>
          </p:cNvSpPr>
          <p:nvPr>
            <p:ph type="subTitle" idx="1"/>
          </p:nvPr>
        </p:nvSpPr>
        <p:spPr>
          <a:xfrm>
            <a:off x="1941910" y="3583035"/>
            <a:ext cx="6686549" cy="844712"/>
          </a:xfrm>
          <a:prstGeom prst="rect">
            <a:avLst/>
          </a:prstGeo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2018-10-30</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192158914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hyperlink" Target="https://www.peerlyst.com/posts/gdpr-getting-to-the-lawful-basis-for-processing-david-froud" TargetMode="Externa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10.png"/><Relationship Id="rId5" Type="http://schemas.openxmlformats.org/officeDocument/2006/relationships/hyperlink" Target="https://www.sccyber.org/news/409580/Awareness-Briefings-Russian-Government-Activity-against-Critical-Infrastructure.htm" TargetMode="Externa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opensource.google.com/projects/vsa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3.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19.tif"/><Relationship Id="rId4" Type="http://schemas.openxmlformats.org/officeDocument/2006/relationships/image" Target="../media/image18.tif"/></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aon.com/attachments/risk-services/Aon_DLA-Piper-GDPR-Fines-Guide_Final_May2018.pdf"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err="1"/>
              <a:t>Dr</a:t>
            </a:r>
            <a:r>
              <a:rPr lang="en-US" dirty="0"/>
              <a:t> Marco Ermini, CISA, CISM, CISSP, ITILv3, GCIH</a:t>
            </a:r>
            <a:r>
              <a:rPr lang="en-US"/>
              <a:t>, </a:t>
            </a:r>
            <a:r>
              <a:rPr lang="en-US" smtClean="0"/>
              <a:t>RCSS, PhD</a:t>
            </a:r>
            <a:endParaRPr lang="en-US" dirty="0"/>
          </a:p>
          <a:p>
            <a:r>
              <a:rPr lang="en-US" dirty="0"/>
              <a:t>Senior Security and Compliance Officer, Orange Business </a:t>
            </a:r>
            <a:r>
              <a:rPr lang="en-US" dirty="0" smtClean="0"/>
              <a:t>Services</a:t>
            </a:r>
            <a:endParaRPr lang="en-US" dirty="0"/>
          </a:p>
        </p:txBody>
      </p:sp>
      <p:sp>
        <p:nvSpPr>
          <p:cNvPr id="3" name="Text Placeholder 2"/>
          <p:cNvSpPr>
            <a:spLocks noGrp="1"/>
          </p:cNvSpPr>
          <p:nvPr>
            <p:ph type="body" sz="quarter" idx="12"/>
          </p:nvPr>
        </p:nvSpPr>
        <p:spPr/>
        <p:txBody>
          <a:bodyPr/>
          <a:lstStyle/>
          <a:p>
            <a:r>
              <a:rPr lang="en-GB" dirty="0"/>
              <a:t>The impact of GDPR on </a:t>
            </a:r>
            <a:r>
              <a:rPr lang="en-GB" dirty="0" smtClean="0"/>
              <a:t>Third-Party </a:t>
            </a:r>
            <a:r>
              <a:rPr lang="en-GB" dirty="0"/>
              <a:t>and M&amp;A security</a:t>
            </a:r>
            <a:endParaRPr lang="en-US" dirty="0"/>
          </a:p>
        </p:txBody>
      </p:sp>
    </p:spTree>
    <p:extLst>
      <p:ext uri="{BB962C8B-B14F-4D97-AF65-F5344CB8AC3E}">
        <p14:creationId xmlns:p14="http://schemas.microsoft.com/office/powerpoint/2010/main" val="3435230279"/>
      </p:ext>
    </p:extLst>
  </p:cSld>
  <p:clrMapOvr>
    <a:masterClrMapping/>
  </p:clrMapOvr>
  <mc:AlternateContent xmlns:mc="http://schemas.openxmlformats.org/markup-compatibility/2006" xmlns:p14="http://schemas.microsoft.com/office/powerpoint/2010/main">
    <mc:Choice Requires="p14">
      <p:transition spd="slow" p14:dur="2000" advTm="1811"/>
    </mc:Choice>
    <mc:Fallback xmlns="">
      <p:transition spd="slow" advTm="181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dirty="0" smtClean="0"/>
          </a:p>
          <a:p>
            <a:pPr marL="0" indent="0" algn="ctr">
              <a:buNone/>
            </a:pPr>
            <a:endParaRPr lang="en-GB" dirty="0"/>
          </a:p>
          <a:p>
            <a:pPr marL="0" indent="0" algn="ctr">
              <a:buNone/>
            </a:pPr>
            <a:endParaRPr lang="en-GB" dirty="0" smtClean="0"/>
          </a:p>
          <a:p>
            <a:pPr marL="0" indent="0" algn="ctr">
              <a:buNone/>
            </a:pPr>
            <a:endParaRPr lang="en-GB" dirty="0"/>
          </a:p>
          <a:p>
            <a:pPr marL="0" indent="0" algn="ctr">
              <a:buNone/>
            </a:pPr>
            <a:endParaRPr lang="en-GB" dirty="0"/>
          </a:p>
          <a:p>
            <a:pPr marL="0" indent="0" algn="ctr">
              <a:buNone/>
            </a:pPr>
            <a:r>
              <a:rPr lang="en-GB" dirty="0" smtClean="0"/>
              <a:t>and/or</a:t>
            </a: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grpSp>
        <p:nvGrpSpPr>
          <p:cNvPr id="4" name="Group 3"/>
          <p:cNvGrpSpPr/>
          <p:nvPr/>
        </p:nvGrpSpPr>
        <p:grpSpPr>
          <a:xfrm>
            <a:off x="1000383" y="1728929"/>
            <a:ext cx="3444769" cy="2015127"/>
            <a:chOff x="5889822" y="1186327"/>
            <a:chExt cx="2583577" cy="1511345"/>
          </a:xfrm>
        </p:grpSpPr>
        <p:grpSp>
          <p:nvGrpSpPr>
            <p:cNvPr id="5" name="Group 4"/>
            <p:cNvGrpSpPr/>
            <p:nvPr/>
          </p:nvGrpSpPr>
          <p:grpSpPr>
            <a:xfrm rot="10800000">
              <a:off x="5889822" y="1186327"/>
              <a:ext cx="1321806" cy="1511345"/>
              <a:chOff x="6971420" y="948999"/>
              <a:chExt cx="1321806" cy="1511345"/>
            </a:xfrm>
          </p:grpSpPr>
          <p:sp>
            <p:nvSpPr>
              <p:cNvPr id="8" name="Rounded Rectangle 7"/>
              <p:cNvSpPr/>
              <p:nvPr/>
            </p:nvSpPr>
            <p:spPr>
              <a:xfrm rot="2700000">
                <a:off x="6966752" y="1406199"/>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9" name="Rounded Rectangle 8"/>
              <p:cNvSpPr/>
              <p:nvPr/>
            </p:nvSpPr>
            <p:spPr>
              <a:xfrm rot="8100000">
                <a:off x="6971420" y="2048864"/>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6" name="Rounded Rectangle 5"/>
            <p:cNvSpPr/>
            <p:nvPr/>
          </p:nvSpPr>
          <p:spPr>
            <a:xfrm>
              <a:off x="6046497" y="1507243"/>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r>
                <a:rPr lang="en-US" sz="1867" dirty="0" smtClean="0">
                  <a:solidFill>
                    <a:schemeClr val="bg2">
                      <a:lumMod val="50000"/>
                    </a:schemeClr>
                  </a:solidFill>
                </a:rPr>
                <a:t>Gap Analysis</a:t>
              </a:r>
              <a:endParaRPr lang="en-US" sz="1867" dirty="0">
                <a:solidFill>
                  <a:schemeClr val="bg2">
                    <a:lumMod val="50000"/>
                  </a:schemeClr>
                </a:solidFill>
              </a:endParaRPr>
            </a:p>
          </p:txBody>
        </p:sp>
      </p:grpSp>
      <p:grpSp>
        <p:nvGrpSpPr>
          <p:cNvPr id="10" name="Group 9"/>
          <p:cNvGrpSpPr/>
          <p:nvPr/>
        </p:nvGrpSpPr>
        <p:grpSpPr>
          <a:xfrm>
            <a:off x="4010566" y="2330539"/>
            <a:ext cx="3414492" cy="2015127"/>
            <a:chOff x="2020559" y="954126"/>
            <a:chExt cx="2560869" cy="1511345"/>
          </a:xfrm>
        </p:grpSpPr>
        <p:sp>
          <p:nvSpPr>
            <p:cNvPr id="11" name="Rounded Rectangle 10"/>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2" name="Rounded Rectangle 11"/>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3" name="Rounded Rectangle 12"/>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smtClean="0">
                  <a:solidFill>
                    <a:srgbClr val="FFFFFF"/>
                  </a:solidFill>
                </a:rPr>
                <a:t>Implement Basic Aspects</a:t>
              </a:r>
              <a:endParaRPr lang="en-US" sz="1867" dirty="0">
                <a:solidFill>
                  <a:srgbClr val="FFFFFF"/>
                </a:solidFill>
              </a:endParaRPr>
            </a:p>
          </p:txBody>
        </p:sp>
      </p:grpSp>
    </p:spTree>
    <p:custDataLst>
      <p:tags r:id="rId1"/>
    </p:custDataLst>
    <p:extLst>
      <p:ext uri="{BB962C8B-B14F-4D97-AF65-F5344CB8AC3E}">
        <p14:creationId xmlns:p14="http://schemas.microsoft.com/office/powerpoint/2010/main" val="2156284042"/>
      </p:ext>
    </p:extLst>
  </p:cSld>
  <p:clrMapOvr>
    <a:masterClrMapping/>
  </p:clrMapOvr>
  <mc:AlternateContent xmlns:mc="http://schemas.openxmlformats.org/markup-compatibility/2006" xmlns:p14="http://schemas.microsoft.com/office/powerpoint/2010/main">
    <mc:Choice Requires="p14">
      <p:transition spd="slow" p14:dur="2000" advTm="197"/>
    </mc:Choice>
    <mc:Fallback xmlns="">
      <p:transition spd="slow" advTm="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6250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900" fill="hold"/>
                                        <p:tgtEl>
                                          <p:spTgt spid="10"/>
                                        </p:tgtEl>
                                        <p:attrNameLst>
                                          <p:attrName>ppt_x</p:attrName>
                                        </p:attrNameLst>
                                      </p:cBhvr>
                                      <p:tavLst>
                                        <p:tav tm="0">
                                          <p:val>
                                            <p:strVal val="0-#ppt_w/2"/>
                                          </p:val>
                                        </p:tav>
                                        <p:tav tm="100000">
                                          <p:val>
                                            <p:strVal val="#ppt_x"/>
                                          </p:val>
                                        </p:tav>
                                      </p:tavLst>
                                    </p:anim>
                                    <p:anim calcmode="lin" valueType="num">
                                      <p:cBhvr additive="base">
                                        <p:cTn id="19" dur="9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sz="2400" dirty="0" smtClean="0"/>
              <a:t>Governance and Accountability</a:t>
            </a:r>
          </a:p>
          <a:p>
            <a:pPr marL="342900" indent="-342900">
              <a:buFont typeface="+mj-lt"/>
              <a:buAutoNum type="arabicPeriod"/>
            </a:pPr>
            <a:r>
              <a:rPr lang="en-GB" sz="2400" dirty="0" smtClean="0"/>
              <a:t>Privacy “by design” and “by default”</a:t>
            </a:r>
          </a:p>
          <a:p>
            <a:pPr marL="342900" indent="-342900">
              <a:buFont typeface="+mj-lt"/>
              <a:buAutoNum type="arabicPeriod"/>
            </a:pPr>
            <a:r>
              <a:rPr lang="en-GB" sz="2400" dirty="0" smtClean="0"/>
              <a:t>Privacy Impact Assessment</a:t>
            </a:r>
          </a:p>
          <a:p>
            <a:pPr marL="342900" indent="-342900">
              <a:buFont typeface="+mj-lt"/>
              <a:buAutoNum type="arabicPeriod"/>
            </a:pPr>
            <a:r>
              <a:rPr lang="en-GB" sz="2400" dirty="0" smtClean="0"/>
              <a:t>Enforcement</a:t>
            </a:r>
          </a:p>
          <a:p>
            <a:pPr marL="342900" indent="-342900">
              <a:buFont typeface="+mj-lt"/>
              <a:buAutoNum type="arabicPeriod"/>
            </a:pPr>
            <a:r>
              <a:rPr lang="en-GB" sz="2400" dirty="0" smtClean="0"/>
              <a:t>New rights for Data Subjects (DS)</a:t>
            </a:r>
          </a:p>
          <a:p>
            <a:pPr marL="342900" indent="-342900">
              <a:buFont typeface="+mj-lt"/>
              <a:buAutoNum type="arabicPeriod"/>
            </a:pPr>
            <a:r>
              <a:rPr lang="en-GB" sz="2400" dirty="0" smtClean="0"/>
              <a:t>New obligations for Data Processors (DP)</a:t>
            </a:r>
          </a:p>
          <a:p>
            <a:pPr marL="342900" indent="-342900">
              <a:buFont typeface="+mj-lt"/>
              <a:buAutoNum type="arabicPeriod"/>
            </a:pPr>
            <a:r>
              <a:rPr lang="en-GB" sz="2400" dirty="0" smtClean="0"/>
              <a:t>Privacy Notices</a:t>
            </a:r>
          </a:p>
        </p:txBody>
      </p:sp>
      <p:sp>
        <p:nvSpPr>
          <p:cNvPr id="3" name="Text Placeholder 2"/>
          <p:cNvSpPr>
            <a:spLocks noGrp="1"/>
          </p:cNvSpPr>
          <p:nvPr>
            <p:ph type="body" sz="quarter" idx="12"/>
          </p:nvPr>
        </p:nvSpPr>
        <p:spPr/>
        <p:txBody>
          <a:bodyPr/>
          <a:lstStyle/>
          <a:p>
            <a:r>
              <a:rPr lang="en-GB" dirty="0" smtClean="0"/>
              <a:t>GDPR in a Nutshell – 1/2</a:t>
            </a:r>
            <a:endParaRPr lang="en-GB" dirty="0"/>
          </a:p>
        </p:txBody>
      </p:sp>
    </p:spTree>
    <p:custDataLst>
      <p:tags r:id="rId1"/>
    </p:custDataLst>
    <p:extLst>
      <p:ext uri="{BB962C8B-B14F-4D97-AF65-F5344CB8AC3E}">
        <p14:creationId xmlns:p14="http://schemas.microsoft.com/office/powerpoint/2010/main" val="819236756"/>
      </p:ext>
    </p:extLst>
  </p:cSld>
  <p:clrMapOvr>
    <a:masterClrMapping/>
  </p:clrMapOvr>
  <mc:AlternateContent xmlns:mc="http://schemas.openxmlformats.org/markup-compatibility/2006" xmlns:p14="http://schemas.microsoft.com/office/powerpoint/2010/main">
    <mc:Choice Requires="p14">
      <p:transition spd="slow" p14:dur="2000" advTm="316"/>
    </mc:Choice>
    <mc:Fallback xmlns="">
      <p:transition spd="slow" advTm="3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startAt="6"/>
            </a:pPr>
            <a:r>
              <a:rPr lang="en-GB" sz="2400" dirty="0" smtClean="0"/>
              <a:t>User consent</a:t>
            </a:r>
          </a:p>
          <a:p>
            <a:pPr marL="342900" indent="-342900">
              <a:buFont typeface="+mj-lt"/>
              <a:buAutoNum type="arabicPeriod" startAt="6"/>
            </a:pPr>
            <a:r>
              <a:rPr lang="en-GB" sz="2400" dirty="0" smtClean="0"/>
              <a:t>Data Protection Officers (DPO)</a:t>
            </a:r>
          </a:p>
          <a:p>
            <a:pPr marL="342900" indent="-342900">
              <a:buFont typeface="+mj-lt"/>
              <a:buAutoNum type="arabicPeriod" startAt="6"/>
            </a:pPr>
            <a:r>
              <a:rPr lang="en-GB" sz="2400" dirty="0" smtClean="0"/>
              <a:t>Notification of security breaches</a:t>
            </a:r>
          </a:p>
          <a:p>
            <a:pPr marL="342900" indent="-342900">
              <a:buFont typeface="+mj-lt"/>
              <a:buAutoNum type="arabicPeriod" startAt="6"/>
            </a:pPr>
            <a:r>
              <a:rPr lang="en-GB" sz="2400" dirty="0" smtClean="0"/>
              <a:t>Enforcement scope</a:t>
            </a:r>
          </a:p>
          <a:p>
            <a:pPr marL="342900" indent="-342900">
              <a:buFont typeface="+mj-lt"/>
              <a:buAutoNum type="arabicPeriod" startAt="6"/>
            </a:pPr>
            <a:r>
              <a:rPr lang="en-GB" sz="2400" dirty="0" smtClean="0"/>
              <a:t>European Data Protection Board</a:t>
            </a:r>
          </a:p>
          <a:p>
            <a:pPr marL="342900" indent="-342900">
              <a:buFont typeface="+mj-lt"/>
              <a:buAutoNum type="arabicPeriod" startAt="6"/>
            </a:pPr>
            <a:r>
              <a:rPr lang="en-GB" sz="2400" dirty="0" smtClean="0"/>
              <a:t>Concepts of “pseudonomysed” data and privacy seal (“</a:t>
            </a:r>
            <a:r>
              <a:rPr lang="en-GB" sz="2400" dirty="0" err="1" smtClean="0"/>
              <a:t>EuroPriSe</a:t>
            </a:r>
            <a:r>
              <a:rPr lang="en-GB" sz="2400" dirty="0" smtClean="0"/>
              <a:t>")</a:t>
            </a:r>
          </a:p>
        </p:txBody>
      </p:sp>
      <p:sp>
        <p:nvSpPr>
          <p:cNvPr id="3" name="Text Placeholder 2"/>
          <p:cNvSpPr>
            <a:spLocks noGrp="1"/>
          </p:cNvSpPr>
          <p:nvPr>
            <p:ph type="body" sz="quarter" idx="12"/>
          </p:nvPr>
        </p:nvSpPr>
        <p:spPr/>
        <p:txBody>
          <a:bodyPr/>
          <a:lstStyle/>
          <a:p>
            <a:r>
              <a:rPr lang="en-GB" dirty="0" smtClean="0"/>
              <a:t>GDPR in a Nutshell – 2/2</a:t>
            </a:r>
            <a:endParaRPr lang="en-GB" dirty="0"/>
          </a:p>
        </p:txBody>
      </p:sp>
      <p:pic>
        <p:nvPicPr>
          <p:cNvPr id="1026" name="Picture 2" descr="https://res.cloudinary.com/peerlyst/image/upload/c_limit,h_211,w_300/v1/post-attachments/Lawful_Basis_for_Processing_djdud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593" y="1207587"/>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3236" y="3217363"/>
            <a:ext cx="2144857" cy="584775"/>
          </a:xfrm>
          <a:prstGeom prst="rect">
            <a:avLst/>
          </a:prstGeom>
          <a:noFill/>
        </p:spPr>
        <p:txBody>
          <a:bodyPr wrap="square" rtlCol="0">
            <a:spAutoFit/>
          </a:bodyPr>
          <a:lstStyle/>
          <a:p>
            <a:r>
              <a:rPr lang="en-GB" sz="800" dirty="0"/>
              <a:t>Image </a:t>
            </a:r>
            <a:r>
              <a:rPr lang="en-GB" sz="800" dirty="0" smtClean="0"/>
              <a:t>credits: </a:t>
            </a:r>
            <a:r>
              <a:rPr lang="en-GB" sz="800" dirty="0">
                <a:hlinkClick r:id="rId5"/>
              </a:rPr>
              <a:t>https://www.peerlyst.com/posts/gdpr-getting-to-the-lawful-basis-for-processing-david-froud</a:t>
            </a:r>
            <a:endParaRPr lang="en-GB" sz="800" dirty="0"/>
          </a:p>
        </p:txBody>
      </p:sp>
    </p:spTree>
    <p:custDataLst>
      <p:tags r:id="rId1"/>
    </p:custDataLst>
    <p:extLst>
      <p:ext uri="{BB962C8B-B14F-4D97-AF65-F5344CB8AC3E}">
        <p14:creationId xmlns:p14="http://schemas.microsoft.com/office/powerpoint/2010/main" val="2337284325"/>
      </p:ext>
    </p:extLst>
  </p:cSld>
  <p:clrMapOvr>
    <a:masterClrMapping/>
  </p:clrMapOvr>
  <mc:AlternateContent xmlns:mc="http://schemas.openxmlformats.org/markup-compatibility/2006" xmlns:p14="http://schemas.microsoft.com/office/powerpoint/2010/main">
    <mc:Choice Requires="p14">
      <p:transition spd="slow" p14:dur="2000" advTm="264"/>
    </mc:Choice>
    <mc:Fallback xmlns="">
      <p:transition spd="slow" advTm="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Data </a:t>
            </a:r>
            <a:r>
              <a:rPr lang="en-GB" dirty="0"/>
              <a:t>subjects </a:t>
            </a:r>
            <a:r>
              <a:rPr lang="en-GB" dirty="0" smtClean="0"/>
              <a:t>gain rights </a:t>
            </a:r>
            <a:r>
              <a:rPr lang="en-GB" dirty="0"/>
              <a:t>over </a:t>
            </a:r>
            <a:r>
              <a:rPr lang="en-GB" dirty="0" smtClean="0"/>
              <a:t>their </a:t>
            </a:r>
            <a:r>
              <a:rPr lang="en-GB" dirty="0"/>
              <a:t>personal </a:t>
            </a:r>
            <a:r>
              <a:rPr lang="en-GB" dirty="0" smtClean="0"/>
              <a:t>data</a:t>
            </a:r>
          </a:p>
          <a:p>
            <a:endParaRPr lang="en-GB" dirty="0" smtClean="0"/>
          </a:p>
          <a:p>
            <a:r>
              <a:rPr lang="en-GB" dirty="0" smtClean="0"/>
              <a:t>Organizations </a:t>
            </a:r>
            <a:r>
              <a:rPr lang="en-GB" dirty="0"/>
              <a:t>that </a:t>
            </a:r>
            <a:r>
              <a:rPr lang="en-GB" dirty="0" smtClean="0"/>
              <a:t>control personal-data </a:t>
            </a:r>
            <a:r>
              <a:rPr lang="en-GB" dirty="0"/>
              <a:t>processing activities throughout the data life cycle should have less </a:t>
            </a:r>
            <a:r>
              <a:rPr lang="en-GB" dirty="0" smtClean="0"/>
              <a:t>trouble enabling </a:t>
            </a:r>
            <a:r>
              <a:rPr lang="en-GB" dirty="0"/>
              <a:t>these </a:t>
            </a:r>
            <a:r>
              <a:rPr lang="en-GB" dirty="0" smtClean="0"/>
              <a:t>rights</a:t>
            </a:r>
            <a:endParaRPr lang="en-GB" dirty="0"/>
          </a:p>
          <a:p>
            <a:endParaRPr lang="en-GB" dirty="0" smtClean="0"/>
          </a:p>
          <a:p>
            <a:r>
              <a:rPr lang="en-GB" dirty="0" smtClean="0"/>
              <a:t>Implementing </a:t>
            </a:r>
            <a:r>
              <a:rPr lang="en-GB" dirty="0"/>
              <a:t>a self-service </a:t>
            </a:r>
            <a:r>
              <a:rPr lang="en-GB" dirty="0" smtClean="0"/>
              <a:t>portal as a service enabler</a:t>
            </a:r>
            <a:endParaRPr lang="en-GB" dirty="0" smtClean="0"/>
          </a:p>
          <a:p>
            <a:endParaRPr lang="en-GB" dirty="0" smtClean="0"/>
          </a:p>
          <a:p>
            <a:r>
              <a:rPr lang="en-GB" dirty="0" smtClean="0"/>
              <a:t>Right of "not </a:t>
            </a:r>
            <a:r>
              <a:rPr lang="en-GB" dirty="0"/>
              <a:t>to be subject to a decision based solely on automated </a:t>
            </a:r>
            <a:r>
              <a:rPr lang="en-GB" dirty="0" smtClean="0"/>
              <a:t>processing, including </a:t>
            </a:r>
            <a:r>
              <a:rPr lang="en-GB" dirty="0" smtClean="0"/>
              <a:t>profiling“ – focus on how automation and analytics are used</a:t>
            </a:r>
            <a:endParaRPr lang="en-GB" dirty="0"/>
          </a:p>
        </p:txBody>
      </p:sp>
      <p:sp>
        <p:nvSpPr>
          <p:cNvPr id="3" name="Text Placeholder 2"/>
          <p:cNvSpPr>
            <a:spLocks noGrp="1"/>
          </p:cNvSpPr>
          <p:nvPr>
            <p:ph type="body" sz="quarter" idx="12"/>
          </p:nvPr>
        </p:nvSpPr>
        <p:spPr/>
        <p:txBody>
          <a:bodyPr/>
          <a:lstStyle/>
          <a:p>
            <a:r>
              <a:rPr lang="en-GB" dirty="0" smtClean="0"/>
              <a:t>Data Subjects rights</a:t>
            </a:r>
            <a:endParaRPr lang="en-GB" dirty="0"/>
          </a:p>
        </p:txBody>
      </p:sp>
    </p:spTree>
    <p:custDataLst>
      <p:tags r:id="rId1"/>
    </p:custDataLst>
    <p:extLst>
      <p:ext uri="{BB962C8B-B14F-4D97-AF65-F5344CB8AC3E}">
        <p14:creationId xmlns:p14="http://schemas.microsoft.com/office/powerpoint/2010/main" val="3532684826"/>
      </p:ext>
    </p:extLst>
  </p:cSld>
  <p:clrMapOvr>
    <a:masterClrMapping/>
  </p:clrMapOvr>
  <mc:AlternateContent xmlns:mc="http://schemas.openxmlformats.org/markup-compatibility/2006" xmlns:p14="http://schemas.microsoft.com/office/powerpoint/2010/main">
    <mc:Choice Requires="p14">
      <p:transition spd="slow" p14:dur="2000" advTm="195"/>
    </mc:Choice>
    <mc:Fallback xmlns="">
      <p:transition spd="slow" advTm="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It </a:t>
            </a:r>
            <a:r>
              <a:rPr lang="en-GB" dirty="0"/>
              <a:t>should be freely given, </a:t>
            </a:r>
            <a:r>
              <a:rPr lang="en-GB" dirty="0" smtClean="0"/>
              <a:t>there </a:t>
            </a:r>
            <a:r>
              <a:rPr lang="en-GB" dirty="0"/>
              <a:t>can be no coercion or </a:t>
            </a:r>
            <a:r>
              <a:rPr lang="en-GB" dirty="0" smtClean="0"/>
              <a:t>pressure</a:t>
            </a:r>
          </a:p>
          <a:p>
            <a:pPr lvl="1"/>
            <a:r>
              <a:rPr lang="en-GB" dirty="0" smtClean="0"/>
              <a:t>Consider employee relations</a:t>
            </a:r>
            <a:endParaRPr lang="en-GB" dirty="0"/>
          </a:p>
          <a:p>
            <a:endParaRPr lang="en-GB" dirty="0" smtClean="0"/>
          </a:p>
          <a:p>
            <a:r>
              <a:rPr lang="en-GB" dirty="0" smtClean="0"/>
              <a:t>"</a:t>
            </a:r>
            <a:r>
              <a:rPr lang="en-GB" dirty="0"/>
              <a:t>Consent" in the GDPR requires </a:t>
            </a:r>
            <a:r>
              <a:rPr lang="en-GB" dirty="0" smtClean="0"/>
              <a:t>several </a:t>
            </a:r>
            <a:r>
              <a:rPr lang="en-GB" dirty="0"/>
              <a:t>conditions:</a:t>
            </a:r>
          </a:p>
          <a:p>
            <a:pPr lvl="1"/>
            <a:r>
              <a:rPr lang="en-GB" dirty="0" smtClean="0"/>
              <a:t>"</a:t>
            </a:r>
            <a:r>
              <a:rPr lang="en-GB" i="1" dirty="0"/>
              <a:t>By a clear affirmative </a:t>
            </a:r>
            <a:r>
              <a:rPr lang="en-GB" i="1" dirty="0" smtClean="0"/>
              <a:t>act</a:t>
            </a:r>
            <a:r>
              <a:rPr lang="en-GB" dirty="0" smtClean="0"/>
              <a:t>"</a:t>
            </a:r>
          </a:p>
          <a:p>
            <a:pPr lvl="1"/>
            <a:r>
              <a:rPr lang="en-GB" dirty="0" smtClean="0"/>
              <a:t>"</a:t>
            </a:r>
            <a:r>
              <a:rPr lang="en-GB" i="1" dirty="0" smtClean="0"/>
              <a:t>Specific</a:t>
            </a:r>
            <a:r>
              <a:rPr lang="en-GB" dirty="0" smtClean="0"/>
              <a:t>“</a:t>
            </a:r>
            <a:endParaRPr lang="en-GB" dirty="0"/>
          </a:p>
          <a:p>
            <a:pPr lvl="1"/>
            <a:r>
              <a:rPr lang="en-GB" i="1" dirty="0" smtClean="0"/>
              <a:t>"(</a:t>
            </a:r>
            <a:r>
              <a:rPr lang="en-GB" i="1" dirty="0"/>
              <a:t>As an) informed and unambiguous indication of the data subject's agreement to </a:t>
            </a:r>
            <a:r>
              <a:rPr lang="en-GB" i="1" dirty="0" smtClean="0"/>
              <a:t>the processing </a:t>
            </a:r>
            <a:r>
              <a:rPr lang="en-GB" i="1" dirty="0"/>
              <a:t>of personal </a:t>
            </a:r>
            <a:r>
              <a:rPr lang="en-GB" i="1" dirty="0" smtClean="0"/>
              <a:t>data</a:t>
            </a:r>
            <a:r>
              <a:rPr lang="en-GB" dirty="0" smtClean="0"/>
              <a:t>“</a:t>
            </a:r>
            <a:endParaRPr lang="en-GB" dirty="0"/>
          </a:p>
          <a:p>
            <a:pPr marL="340042" indent="-285750"/>
            <a:endParaRPr lang="en-GB" dirty="0" smtClean="0"/>
          </a:p>
          <a:p>
            <a:pPr marL="340042" indent="-285750"/>
            <a:r>
              <a:rPr lang="en-GB" dirty="0" smtClean="0"/>
              <a:t>The </a:t>
            </a:r>
            <a:r>
              <a:rPr lang="en-GB" dirty="0"/>
              <a:t>burden of proof that consent was obtained lies with the data </a:t>
            </a:r>
            <a:r>
              <a:rPr lang="en-GB" dirty="0" smtClean="0"/>
              <a:t>controller</a:t>
            </a:r>
            <a:endParaRPr lang="en-GB" dirty="0"/>
          </a:p>
        </p:txBody>
      </p:sp>
      <p:sp>
        <p:nvSpPr>
          <p:cNvPr id="3" name="Text Placeholder 2"/>
          <p:cNvSpPr>
            <a:spLocks noGrp="1"/>
          </p:cNvSpPr>
          <p:nvPr>
            <p:ph type="body" sz="quarter" idx="12"/>
          </p:nvPr>
        </p:nvSpPr>
        <p:spPr/>
        <p:txBody>
          <a:bodyPr/>
          <a:lstStyle/>
          <a:p>
            <a:r>
              <a:rPr lang="en-GB" dirty="0" smtClean="0"/>
              <a:t>Data Subject consent</a:t>
            </a:r>
            <a:endParaRPr lang="en-GB" dirty="0"/>
          </a:p>
        </p:txBody>
      </p:sp>
    </p:spTree>
    <p:custDataLst>
      <p:tags r:id="rId1"/>
    </p:custDataLst>
    <p:extLst>
      <p:ext uri="{BB962C8B-B14F-4D97-AF65-F5344CB8AC3E}">
        <p14:creationId xmlns:p14="http://schemas.microsoft.com/office/powerpoint/2010/main" val="1973046443"/>
      </p:ext>
    </p:extLst>
  </p:cSld>
  <p:clrMapOvr>
    <a:masterClrMapping/>
  </p:clrMapOvr>
  <mc:AlternateContent xmlns:mc="http://schemas.openxmlformats.org/markup-compatibility/2006" xmlns:p14="http://schemas.microsoft.com/office/powerpoint/2010/main">
    <mc:Choice Requires="p14">
      <p:transition spd="slow" p14:dur="2000" advTm="321"/>
    </mc:Choice>
    <mc:Fallback xmlns="">
      <p:transition spd="slow" advTm="3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Recap: DC vs DP</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82194367"/>
              </p:ext>
            </p:extLst>
          </p:nvPr>
        </p:nvGraphicFramePr>
        <p:xfrm>
          <a:off x="637703" y="1314788"/>
          <a:ext cx="6640191" cy="2741065"/>
        </p:xfrm>
        <a:graphic>
          <a:graphicData uri="http://schemas.openxmlformats.org/drawingml/2006/table">
            <a:tbl>
              <a:tblPr firstRow="1" bandRow="1">
                <a:tableStyleId>{5C22544A-7EE6-4342-B048-85BDC9FD1C3A}</a:tableStyleId>
              </a:tblPr>
              <a:tblGrid>
                <a:gridCol w="3294993"/>
                <a:gridCol w="3345198"/>
              </a:tblGrid>
              <a:tr h="379922">
                <a:tc>
                  <a:txBody>
                    <a:bodyPr/>
                    <a:lstStyle/>
                    <a:p>
                      <a:r>
                        <a:rPr lang="en-GB" sz="1400" dirty="0" smtClean="0"/>
                        <a:t>Data Controller</a:t>
                      </a:r>
                      <a:endParaRPr lang="en-GB" sz="1400" dirty="0"/>
                    </a:p>
                  </a:txBody>
                  <a:tcPr/>
                </a:tc>
                <a:tc>
                  <a:txBody>
                    <a:bodyPr/>
                    <a:lstStyle/>
                    <a:p>
                      <a:r>
                        <a:rPr lang="en-GB" sz="1400" dirty="0" smtClean="0"/>
                        <a:t>Data Processor</a:t>
                      </a:r>
                      <a:endParaRPr lang="en-GB" sz="1400" dirty="0"/>
                    </a:p>
                  </a:txBody>
                  <a:tcPr/>
                </a:tc>
              </a:tr>
              <a:tr h="504378">
                <a:tc>
                  <a:txBody>
                    <a:bodyPr/>
                    <a:lstStyle/>
                    <a:p>
                      <a:r>
                        <a:rPr lang="en-GB" sz="1400" b="0" i="0" u="none" strike="noStrike" kern="1200" baseline="0" dirty="0" smtClean="0">
                          <a:solidFill>
                            <a:schemeClr val="dk1"/>
                          </a:solidFill>
                          <a:latin typeface="+mn-lt"/>
                          <a:ea typeface="+mn-ea"/>
                          <a:cs typeface="+mn-cs"/>
                        </a:rPr>
                        <a:t>Controls what personal data is processed</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Uses data only as instructed by Data Controller</a:t>
                      </a:r>
                      <a:endParaRPr lang="en-GB" sz="1400" dirty="0"/>
                    </a:p>
                  </a:txBody>
                  <a:tcPr/>
                </a:tc>
              </a:tr>
              <a:tr h="712064">
                <a:tc>
                  <a:txBody>
                    <a:bodyPr/>
                    <a:lstStyle/>
                    <a:p>
                      <a:r>
                        <a:rPr lang="en-GB" sz="1400" b="0" i="0" u="none" strike="noStrike" kern="1200" baseline="0" dirty="0" smtClean="0">
                          <a:solidFill>
                            <a:schemeClr val="dk1"/>
                          </a:solidFill>
                          <a:latin typeface="+mn-lt"/>
                          <a:ea typeface="+mn-ea"/>
                          <a:cs typeface="+mn-cs"/>
                        </a:rPr>
                        <a:t>Responsible for the processing purpose (e.g. determines why that personal data is processed)</a:t>
                      </a:r>
                      <a:endParaRPr lang="en-GB" sz="1400" dirty="0"/>
                    </a:p>
                  </a:txBody>
                  <a:tcPr/>
                </a:tc>
                <a:tc>
                  <a:txBody>
                    <a:bodyPr/>
                    <a:lstStyle/>
                    <a:p>
                      <a:r>
                        <a:rPr lang="en-GB" sz="1400" dirty="0" smtClean="0"/>
                        <a:t>Processes data as instructed by the Data Controller</a:t>
                      </a:r>
                      <a:endParaRPr lang="en-GB" sz="1400" dirty="0"/>
                    </a:p>
                  </a:txBody>
                  <a:tcPr/>
                </a:tc>
              </a:tr>
              <a:tr h="511451">
                <a:tc>
                  <a:txBody>
                    <a:bodyPr/>
                    <a:lstStyle/>
                    <a:p>
                      <a:r>
                        <a:rPr lang="en-GB" sz="1400" b="0" i="0" u="none" strike="noStrike" kern="1200" baseline="0" dirty="0" smtClean="0">
                          <a:solidFill>
                            <a:schemeClr val="dk1"/>
                          </a:solidFill>
                          <a:latin typeface="+mn-lt"/>
                          <a:ea typeface="+mn-ea"/>
                          <a:cs typeface="+mn-cs"/>
                        </a:rPr>
                        <a:t>Responsible for the means of processing by the Data Processor</a:t>
                      </a:r>
                      <a:endParaRPr lang="en-GB" sz="1400" dirty="0"/>
                    </a:p>
                  </a:txBody>
                  <a:tcPr/>
                </a:tc>
                <a:tc>
                  <a:txBody>
                    <a:bodyPr/>
                    <a:lstStyle/>
                    <a:p>
                      <a:r>
                        <a:rPr lang="en-GB" sz="1400" dirty="0" smtClean="0"/>
                        <a:t>Must respect the contractual agreement with the Data Controller</a:t>
                      </a:r>
                      <a:endParaRPr lang="en-GB" sz="1400" dirty="0"/>
                    </a:p>
                  </a:txBody>
                  <a:tcPr/>
                </a:tc>
              </a:tr>
              <a:tr h="593303">
                <a:tc>
                  <a:txBody>
                    <a:bodyPr/>
                    <a:lstStyle/>
                    <a:p>
                      <a:r>
                        <a:rPr lang="en-GB" sz="1400" b="0" i="0" u="none" strike="noStrike" kern="1200" baseline="0" dirty="0" smtClean="0">
                          <a:solidFill>
                            <a:schemeClr val="dk1"/>
                          </a:solidFill>
                          <a:latin typeface="+mn-lt"/>
                          <a:ea typeface="+mn-ea"/>
                          <a:cs typeface="+mn-cs"/>
                        </a:rPr>
                        <a:t>May create third-party agreements with Data Processors and sub-Processors</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May create sub-Processor agreements as authorised by the Data Controller</a:t>
                      </a:r>
                      <a:endParaRPr lang="en-GB" sz="1400" dirty="0"/>
                    </a:p>
                  </a:txBody>
                  <a:tcPr/>
                </a:tc>
              </a:tr>
            </a:tbl>
          </a:graphicData>
        </a:graphic>
      </p:graphicFrame>
      <p:sp>
        <p:nvSpPr>
          <p:cNvPr id="5" name="TextBox 4"/>
          <p:cNvSpPr txBox="1"/>
          <p:nvPr/>
        </p:nvSpPr>
        <p:spPr>
          <a:xfrm>
            <a:off x="597159" y="4170784"/>
            <a:ext cx="5309119" cy="461665"/>
          </a:xfrm>
          <a:prstGeom prst="rect">
            <a:avLst/>
          </a:prstGeom>
          <a:noFill/>
        </p:spPr>
        <p:txBody>
          <a:bodyPr wrap="square" rtlCol="0">
            <a:spAutoFit/>
          </a:bodyPr>
          <a:lstStyle/>
          <a:p>
            <a:r>
              <a:rPr lang="en-GB" sz="2400" b="1" i="1" dirty="0" smtClean="0">
                <a:solidFill>
                  <a:srgbClr val="FF0000"/>
                </a:solidFill>
              </a:rPr>
              <a:t>Data Processor = Third-Party</a:t>
            </a:r>
            <a:endParaRPr lang="en-GB" sz="2400" b="1" i="1" dirty="0">
              <a:solidFill>
                <a:srgbClr val="FF0000"/>
              </a:solidFill>
            </a:endParaRPr>
          </a:p>
        </p:txBody>
      </p:sp>
    </p:spTree>
    <p:custDataLst>
      <p:tags r:id="rId1"/>
    </p:custDataLst>
    <p:extLst>
      <p:ext uri="{BB962C8B-B14F-4D97-AF65-F5344CB8AC3E}">
        <p14:creationId xmlns:p14="http://schemas.microsoft.com/office/powerpoint/2010/main" val="1484047610"/>
      </p:ext>
    </p:extLst>
  </p:cSld>
  <p:clrMapOvr>
    <a:masterClrMapping/>
  </p:clrMapOvr>
  <mc:AlternateContent xmlns:mc="http://schemas.openxmlformats.org/markup-compatibility/2006" xmlns:p14="http://schemas.microsoft.com/office/powerpoint/2010/main">
    <mc:Choice Requires="p14">
      <p:transition spd="slow" p14:dur="2000" advTm="99"/>
    </mc:Choice>
    <mc:Fallback xmlns="">
      <p:transition spd="slow" advTm="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Organizations </a:t>
            </a:r>
            <a:r>
              <a:rPr lang="en-GB" dirty="0" smtClean="0"/>
              <a:t>can </a:t>
            </a:r>
            <a:r>
              <a:rPr lang="en-GB" dirty="0"/>
              <a:t>occupy both </a:t>
            </a:r>
            <a:r>
              <a:rPr lang="en-GB" dirty="0" smtClean="0"/>
              <a:t>roles</a:t>
            </a:r>
            <a:endParaRPr lang="en-GB" dirty="0"/>
          </a:p>
          <a:p>
            <a:endParaRPr lang="en-GB" dirty="0" smtClean="0"/>
          </a:p>
          <a:p>
            <a:r>
              <a:rPr lang="en-GB" dirty="0" smtClean="0"/>
              <a:t>Using </a:t>
            </a:r>
            <a:r>
              <a:rPr lang="en-GB" dirty="0"/>
              <a:t>a cloud-hosting provider's services, an organization may be a data controller and the </a:t>
            </a:r>
            <a:r>
              <a:rPr lang="en-GB" dirty="0" smtClean="0"/>
              <a:t>hosting provider </a:t>
            </a:r>
            <a:r>
              <a:rPr lang="en-GB" dirty="0"/>
              <a:t>the data processor </a:t>
            </a:r>
            <a:endParaRPr lang="en-GB" dirty="0" smtClean="0"/>
          </a:p>
          <a:p>
            <a:endParaRPr lang="en-GB" dirty="0" smtClean="0"/>
          </a:p>
          <a:p>
            <a:r>
              <a:rPr lang="en-GB" dirty="0" smtClean="0"/>
              <a:t>In other situations, </a:t>
            </a:r>
            <a:r>
              <a:rPr lang="en-GB" dirty="0" smtClean="0"/>
              <a:t>the </a:t>
            </a:r>
            <a:r>
              <a:rPr lang="en-GB" dirty="0"/>
              <a:t>cloud provider may be the </a:t>
            </a:r>
            <a:r>
              <a:rPr lang="en-GB" dirty="0" smtClean="0"/>
              <a:t>controller</a:t>
            </a:r>
          </a:p>
          <a:p>
            <a:pPr lvl="1"/>
            <a:r>
              <a:rPr lang="en-GB" dirty="0" smtClean="0"/>
              <a:t>HR activities</a:t>
            </a:r>
          </a:p>
          <a:p>
            <a:pPr lvl="1"/>
            <a:r>
              <a:rPr lang="en-GB" dirty="0" smtClean="0"/>
              <a:t>Marketing campaigns</a:t>
            </a:r>
          </a:p>
          <a:p>
            <a:pPr lvl="1"/>
            <a:r>
              <a:rPr lang="en-GB" dirty="0" smtClean="0"/>
              <a:t>etc.</a:t>
            </a:r>
            <a:endParaRPr lang="en-GB" dirty="0"/>
          </a:p>
        </p:txBody>
      </p:sp>
      <p:sp>
        <p:nvSpPr>
          <p:cNvPr id="3" name="Text Placeholder 2"/>
          <p:cNvSpPr>
            <a:spLocks noGrp="1"/>
          </p:cNvSpPr>
          <p:nvPr>
            <p:ph type="body" sz="quarter" idx="12"/>
          </p:nvPr>
        </p:nvSpPr>
        <p:spPr/>
        <p:txBody>
          <a:bodyPr/>
          <a:lstStyle/>
          <a:p>
            <a:r>
              <a:rPr lang="en-GB" dirty="0" smtClean="0"/>
              <a:t>DC vs DP</a:t>
            </a:r>
            <a:endParaRPr lang="en-GB" dirty="0"/>
          </a:p>
        </p:txBody>
      </p:sp>
    </p:spTree>
    <p:custDataLst>
      <p:tags r:id="rId1"/>
    </p:custDataLst>
    <p:extLst>
      <p:ext uri="{BB962C8B-B14F-4D97-AF65-F5344CB8AC3E}">
        <p14:creationId xmlns:p14="http://schemas.microsoft.com/office/powerpoint/2010/main" val="3243903565"/>
      </p:ext>
    </p:extLst>
  </p:cSld>
  <p:clrMapOvr>
    <a:masterClrMapping/>
  </p:clrMapOvr>
  <mc:AlternateContent xmlns:mc="http://schemas.openxmlformats.org/markup-compatibility/2006" xmlns:p14="http://schemas.microsoft.com/office/powerpoint/2010/main">
    <mc:Choice Requires="p14">
      <p:transition spd="slow" p14:dur="2000" advTm="195"/>
    </mc:Choice>
    <mc:Fallback xmlns="">
      <p:transition spd="slow" advTm="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Third-party and GDPR</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a:t>Third-party and GDPR</a:t>
            </a:r>
            <a:endParaRPr lang="en-GB" dirty="0"/>
          </a:p>
        </p:txBody>
      </p:sp>
    </p:spTree>
    <p:extLst>
      <p:ext uri="{BB962C8B-B14F-4D97-AF65-F5344CB8AC3E}">
        <p14:creationId xmlns:p14="http://schemas.microsoft.com/office/powerpoint/2010/main" val="530968380"/>
      </p:ext>
    </p:extLst>
  </p:cSld>
  <p:clrMapOvr>
    <a:masterClrMapping/>
  </p:clrMapOvr>
  <mc:AlternateContent xmlns:mc="http://schemas.openxmlformats.org/markup-compatibility/2006" xmlns:p14="http://schemas.microsoft.com/office/powerpoint/2010/main">
    <mc:Choice Requires="p14">
      <p:transition spd="slow" p14:dur="2000" advTm="566"/>
    </mc:Choice>
    <mc:Fallback xmlns="">
      <p:transition spd="slow" advTm="566"/>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a:t>Information is an </a:t>
            </a:r>
            <a:r>
              <a:rPr lang="en-GB" sz="1600" dirty="0" smtClean="0"/>
              <a:t>asset</a:t>
            </a:r>
          </a:p>
          <a:p>
            <a:pPr lvl="1"/>
            <a:r>
              <a:rPr lang="en-GB" sz="1400" dirty="0" smtClean="0"/>
              <a:t>Like </a:t>
            </a:r>
            <a:r>
              <a:rPr lang="en-GB" sz="1400" dirty="0"/>
              <a:t>software and hardware assets, build an </a:t>
            </a:r>
            <a:r>
              <a:rPr lang="en-GB" sz="1400" dirty="0" smtClean="0"/>
              <a:t>inventory</a:t>
            </a:r>
          </a:p>
          <a:p>
            <a:r>
              <a:rPr lang="en-GB" sz="1600" dirty="0" smtClean="0"/>
              <a:t>Information </a:t>
            </a:r>
            <a:r>
              <a:rPr lang="en-GB" sz="1600" dirty="0"/>
              <a:t>is </a:t>
            </a:r>
            <a:r>
              <a:rPr lang="en-GB" sz="1600" dirty="0" smtClean="0"/>
              <a:t>fluid</a:t>
            </a:r>
          </a:p>
          <a:p>
            <a:pPr lvl="1"/>
            <a:r>
              <a:rPr lang="en-GB" sz="1400" dirty="0" smtClean="0"/>
              <a:t>Include </a:t>
            </a:r>
            <a:r>
              <a:rPr lang="en-GB" sz="1400" dirty="0"/>
              <a:t>data flow </a:t>
            </a:r>
            <a:r>
              <a:rPr lang="en-GB" sz="1400" dirty="0" smtClean="0"/>
              <a:t>diagrams</a:t>
            </a:r>
          </a:p>
          <a:p>
            <a:r>
              <a:rPr lang="en-GB" sz="1600" dirty="0" smtClean="0"/>
              <a:t>Answer </a:t>
            </a:r>
            <a:r>
              <a:rPr lang="en-GB" sz="1600" dirty="0"/>
              <a:t>these questions &amp; </a:t>
            </a:r>
            <a:r>
              <a:rPr lang="en-GB" sz="1600" dirty="0" smtClean="0"/>
              <a:t>document </a:t>
            </a:r>
            <a:r>
              <a:rPr lang="en-GB" sz="1600" dirty="0"/>
              <a:t>the </a:t>
            </a:r>
            <a:r>
              <a:rPr lang="en-GB" sz="1600" dirty="0" smtClean="0"/>
              <a:t>answers</a:t>
            </a:r>
          </a:p>
          <a:p>
            <a:pPr lvl="1"/>
            <a:r>
              <a:rPr lang="en-GB" sz="1400" dirty="0" smtClean="0"/>
              <a:t>What </a:t>
            </a:r>
            <a:r>
              <a:rPr lang="en-GB" sz="1400" dirty="0"/>
              <a:t>data do we </a:t>
            </a:r>
            <a:r>
              <a:rPr lang="en-GB" sz="1400" dirty="0" smtClean="0"/>
              <a:t>have?</a:t>
            </a:r>
          </a:p>
          <a:p>
            <a:pPr lvl="1"/>
            <a:r>
              <a:rPr lang="en-GB" sz="1400" dirty="0" smtClean="0"/>
              <a:t>How </a:t>
            </a:r>
            <a:r>
              <a:rPr lang="en-GB" sz="1400" dirty="0"/>
              <a:t>and why do we collect </a:t>
            </a:r>
            <a:r>
              <a:rPr lang="en-GB" sz="1400" dirty="0" smtClean="0"/>
              <a:t>it?</a:t>
            </a:r>
          </a:p>
          <a:p>
            <a:pPr lvl="1"/>
            <a:r>
              <a:rPr lang="en-GB" sz="1400" dirty="0" smtClean="0"/>
              <a:t>What </a:t>
            </a:r>
            <a:r>
              <a:rPr lang="en-GB" sz="1400" dirty="0"/>
              <a:t>do we do with </a:t>
            </a:r>
            <a:r>
              <a:rPr lang="en-GB" sz="1400" dirty="0" smtClean="0"/>
              <a:t>it?</a:t>
            </a:r>
          </a:p>
          <a:p>
            <a:pPr lvl="1"/>
            <a:r>
              <a:rPr lang="en-GB" sz="1400" dirty="0" smtClean="0"/>
              <a:t>Where </a:t>
            </a:r>
            <a:r>
              <a:rPr lang="en-GB" sz="1400" dirty="0"/>
              <a:t>do we store </a:t>
            </a:r>
            <a:r>
              <a:rPr lang="en-GB" sz="1400" dirty="0" smtClean="0"/>
              <a:t>it?</a:t>
            </a:r>
          </a:p>
          <a:p>
            <a:pPr lvl="1"/>
            <a:r>
              <a:rPr lang="en-GB" sz="1400" dirty="0" smtClean="0"/>
              <a:t>How </a:t>
            </a:r>
            <a:r>
              <a:rPr lang="en-GB" sz="1400" dirty="0"/>
              <a:t>do we secure </a:t>
            </a:r>
            <a:r>
              <a:rPr lang="en-GB" sz="1400" dirty="0" smtClean="0"/>
              <a:t>it?</a:t>
            </a:r>
          </a:p>
          <a:p>
            <a:pPr lvl="1"/>
            <a:r>
              <a:rPr lang="en-GB" sz="1400" dirty="0" smtClean="0"/>
              <a:t>Who </a:t>
            </a:r>
            <a:r>
              <a:rPr lang="en-GB" sz="1400" dirty="0"/>
              <a:t>do we share it </a:t>
            </a:r>
            <a:r>
              <a:rPr lang="en-GB" sz="1400" dirty="0" smtClean="0"/>
              <a:t>with?</a:t>
            </a:r>
          </a:p>
          <a:p>
            <a:pPr lvl="1"/>
            <a:r>
              <a:rPr lang="en-GB" sz="1400" dirty="0" smtClean="0"/>
              <a:t>How </a:t>
            </a:r>
            <a:r>
              <a:rPr lang="en-GB" sz="1400" dirty="0"/>
              <a:t>long do we retain </a:t>
            </a:r>
            <a:r>
              <a:rPr lang="en-GB" sz="1400" dirty="0" smtClean="0"/>
              <a:t>it?</a:t>
            </a:r>
          </a:p>
          <a:p>
            <a:pPr lvl="1"/>
            <a:r>
              <a:rPr lang="en-GB" sz="1400" dirty="0" smtClean="0"/>
              <a:t>What </a:t>
            </a:r>
            <a:r>
              <a:rPr lang="en-GB" sz="1400" dirty="0"/>
              <a:t>do we do with it at end of </a:t>
            </a:r>
            <a:r>
              <a:rPr lang="en-GB" sz="1400" dirty="0" smtClean="0"/>
              <a:t>life?</a:t>
            </a:r>
          </a:p>
        </p:txBody>
      </p:sp>
      <p:sp>
        <p:nvSpPr>
          <p:cNvPr id="3" name="Text Placeholder 2"/>
          <p:cNvSpPr>
            <a:spLocks noGrp="1"/>
          </p:cNvSpPr>
          <p:nvPr>
            <p:ph type="body" sz="quarter" idx="12"/>
          </p:nvPr>
        </p:nvSpPr>
        <p:spPr/>
        <p:txBody>
          <a:bodyPr/>
          <a:lstStyle/>
          <a:p>
            <a:r>
              <a:rPr lang="en-GB" dirty="0"/>
              <a:t>Information is </a:t>
            </a:r>
            <a:r>
              <a:rPr lang="en-GB" dirty="0" smtClean="0"/>
              <a:t>the new gold</a:t>
            </a:r>
            <a:endParaRPr lang="en-GB" dirty="0"/>
          </a:p>
        </p:txBody>
      </p:sp>
    </p:spTree>
    <p:custDataLst>
      <p:tags r:id="rId1"/>
    </p:custDataLst>
    <p:extLst>
      <p:ext uri="{BB962C8B-B14F-4D97-AF65-F5344CB8AC3E}">
        <p14:creationId xmlns:p14="http://schemas.microsoft.com/office/powerpoint/2010/main" val="1975900729"/>
      </p:ext>
    </p:extLst>
  </p:cSld>
  <p:clrMapOvr>
    <a:masterClrMapping/>
  </p:clrMapOvr>
  <mc:AlternateContent xmlns:mc="http://schemas.openxmlformats.org/markup-compatibility/2006" xmlns:p14="http://schemas.microsoft.com/office/powerpoint/2010/main">
    <mc:Choice Requires="p14">
      <p:transition spd="slow" p14:dur="2000" advTm="247"/>
    </mc:Choice>
    <mc:Fallback xmlns="">
      <p:transition spd="slow" advTm="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2">
                                            <p:txEl>
                                              <p:pRg st="5" end="5"/>
                                            </p:txEl>
                                          </p:spTgt>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50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grpId="0" nodeType="afterEffect">
                                  <p:stCondLst>
                                    <p:cond delay="500"/>
                                  </p:stCondLst>
                                  <p:childTnLst>
                                    <p:set>
                                      <p:cBhvr>
                                        <p:cTn id="31" dur="1" fill="hold">
                                          <p:stCondLst>
                                            <p:cond delay="0"/>
                                          </p:stCondLst>
                                        </p:cTn>
                                        <p:tgtEl>
                                          <p:spTgt spid="2">
                                            <p:txEl>
                                              <p:pRg st="7" end="7"/>
                                            </p:txEl>
                                          </p:spTgt>
                                        </p:tgtEl>
                                        <p:attrNameLst>
                                          <p:attrName>style.visibility</p:attrName>
                                        </p:attrNameLst>
                                      </p:cBhvr>
                                      <p:to>
                                        <p:strVal val="visible"/>
                                      </p:to>
                                    </p:set>
                                  </p:childTnLst>
                                </p:cTn>
                              </p:par>
                            </p:childTnLst>
                          </p:cTn>
                        </p:par>
                        <p:par>
                          <p:cTn id="32" fill="hold">
                            <p:stCondLst>
                              <p:cond delay="1500"/>
                            </p:stCondLst>
                            <p:childTnLst>
                              <p:par>
                                <p:cTn id="33" presetID="1" presetClass="entr" presetSubtype="0" fill="hold" grpId="0" nodeType="afterEffect">
                                  <p:stCondLst>
                                    <p:cond delay="50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par>
                          <p:cTn id="35" fill="hold">
                            <p:stCondLst>
                              <p:cond delay="2000"/>
                            </p:stCondLst>
                            <p:childTnLst>
                              <p:par>
                                <p:cTn id="36" presetID="1" presetClass="entr" presetSubtype="0" fill="hold" grpId="0" nodeType="afterEffect">
                                  <p:stCondLst>
                                    <p:cond delay="500"/>
                                  </p:stCondLst>
                                  <p:childTnLst>
                                    <p:set>
                                      <p:cBhvr>
                                        <p:cTn id="37" dur="1" fill="hold">
                                          <p:stCondLst>
                                            <p:cond delay="0"/>
                                          </p:stCondLst>
                                        </p:cTn>
                                        <p:tgtEl>
                                          <p:spTgt spid="2">
                                            <p:txEl>
                                              <p:pRg st="9" end="9"/>
                                            </p:txEl>
                                          </p:spTgt>
                                        </p:tgtEl>
                                        <p:attrNameLst>
                                          <p:attrName>style.visibility</p:attrName>
                                        </p:attrNameLst>
                                      </p:cBhvr>
                                      <p:to>
                                        <p:strVal val="visible"/>
                                      </p:to>
                                    </p:set>
                                  </p:childTnLst>
                                </p:cTn>
                              </p:par>
                            </p:childTnLst>
                          </p:cTn>
                        </p:par>
                        <p:par>
                          <p:cTn id="38" fill="hold">
                            <p:stCondLst>
                              <p:cond delay="2500"/>
                            </p:stCondLst>
                            <p:childTnLst>
                              <p:par>
                                <p:cTn id="39" presetID="1" presetClass="entr" presetSubtype="0" fill="hold" grpId="0" nodeType="afterEffect">
                                  <p:stCondLst>
                                    <p:cond delay="50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par>
                          <p:cTn id="41" fill="hold">
                            <p:stCondLst>
                              <p:cond delay="3000"/>
                            </p:stCondLst>
                            <p:childTnLst>
                              <p:par>
                                <p:cTn id="42" presetID="1" presetClass="entr" presetSubtype="0" fill="hold" grpId="0" nodeType="afterEffect">
                                  <p:stCondLst>
                                    <p:cond delay="500"/>
                                  </p:stCondLst>
                                  <p:childTnLst>
                                    <p:set>
                                      <p:cBhvr>
                                        <p:cTn id="43" dur="1" fill="hold">
                                          <p:stCondLst>
                                            <p:cond delay="0"/>
                                          </p:stCondLst>
                                        </p:cTn>
                                        <p:tgtEl>
                                          <p:spTgt spid="2">
                                            <p:txEl>
                                              <p:pRg st="11" end="11"/>
                                            </p:txEl>
                                          </p:spTgt>
                                        </p:tgtEl>
                                        <p:attrNameLst>
                                          <p:attrName>style.visibility</p:attrName>
                                        </p:attrNameLst>
                                      </p:cBhvr>
                                      <p:to>
                                        <p:strVal val="visible"/>
                                      </p:to>
                                    </p:set>
                                  </p:childTnLst>
                                </p:cTn>
                              </p:par>
                            </p:childTnLst>
                          </p:cTn>
                        </p:par>
                        <p:par>
                          <p:cTn id="44" fill="hold">
                            <p:stCondLst>
                              <p:cond delay="3500"/>
                            </p:stCondLst>
                            <p:childTnLst>
                              <p:par>
                                <p:cTn id="45" presetID="1" presetClass="entr" presetSubtype="0" fill="hold" grpId="0" nodeType="afterEffect">
                                  <p:stCondLst>
                                    <p:cond delay="500"/>
                                  </p:stCondLst>
                                  <p:childTnLst>
                                    <p:set>
                                      <p:cBhvr>
                                        <p:cTn id="4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572" y="1146914"/>
            <a:ext cx="4766453" cy="3418158"/>
          </a:xfrm>
          <a:prstGeom prst="rect">
            <a:avLst/>
          </a:prstGeom>
        </p:spPr>
      </p:pic>
      <p:sp>
        <p:nvSpPr>
          <p:cNvPr id="2" name="Text Placeholder 1"/>
          <p:cNvSpPr>
            <a:spLocks noGrp="1"/>
          </p:cNvSpPr>
          <p:nvPr>
            <p:ph type="body" sz="quarter" idx="11"/>
          </p:nvPr>
        </p:nvSpPr>
        <p:spPr>
          <a:xfrm>
            <a:off x="112121" y="4565072"/>
            <a:ext cx="6934246" cy="318655"/>
          </a:xfrm>
        </p:spPr>
        <p:txBody>
          <a:bodyPr/>
          <a:lstStyle/>
          <a:p>
            <a:pPr marL="0" indent="0">
              <a:buNone/>
            </a:pPr>
            <a:r>
              <a:rPr lang="en-GB" sz="1200" dirty="0"/>
              <a:t>Source: </a:t>
            </a:r>
            <a:r>
              <a:rPr lang="en-GB" sz="1200" dirty="0" smtClean="0">
                <a:hlinkClick r:id="rId5"/>
              </a:rPr>
              <a:t>Awareness Briefings on Russian Government Activity against Critical Infrastructure</a:t>
            </a:r>
            <a:endParaRPr lang="en-GB" sz="1200" dirty="0"/>
          </a:p>
        </p:txBody>
      </p:sp>
      <p:sp>
        <p:nvSpPr>
          <p:cNvPr id="3" name="Text Placeholder 2"/>
          <p:cNvSpPr>
            <a:spLocks noGrp="1"/>
          </p:cNvSpPr>
          <p:nvPr>
            <p:ph type="body" sz="quarter" idx="12"/>
          </p:nvPr>
        </p:nvSpPr>
        <p:spPr/>
        <p:txBody>
          <a:bodyPr/>
          <a:lstStyle/>
          <a:p>
            <a:r>
              <a:rPr lang="en-GB" dirty="0" smtClean="0"/>
              <a:t>Third-Party vs Critical Infrastructure</a:t>
            </a:r>
            <a:endParaRPr lang="en-GB"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572" y="1146914"/>
            <a:ext cx="4766453" cy="3422388"/>
          </a:xfrm>
          <a:prstGeom prst="rect">
            <a:avLst/>
          </a:prstGeom>
        </p:spPr>
      </p:pic>
    </p:spTree>
    <p:custDataLst>
      <p:tags r:id="rId1"/>
    </p:custDataLst>
    <p:extLst>
      <p:ext uri="{BB962C8B-B14F-4D97-AF65-F5344CB8AC3E}">
        <p14:creationId xmlns:p14="http://schemas.microsoft.com/office/powerpoint/2010/main" val="3826128116"/>
      </p:ext>
    </p:extLst>
  </p:cSld>
  <p:clrMapOvr>
    <a:masterClrMapping/>
  </p:clrMapOvr>
  <mc:AlternateContent xmlns:mc="http://schemas.openxmlformats.org/markup-compatibility/2006" xmlns:p14="http://schemas.microsoft.com/office/powerpoint/2010/main">
    <mc:Choice Requires="p14">
      <p:transition spd="slow" p14:dur="2000" advTm="172"/>
    </mc:Choice>
    <mc:Fallback xmlns="">
      <p:transition spd="slow" advTm="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Describe </a:t>
            </a:r>
            <a:r>
              <a:rPr lang="en-GB" dirty="0"/>
              <a:t>the impact of GDPR on three different but connected business </a:t>
            </a:r>
            <a:r>
              <a:rPr lang="en-GB" dirty="0" smtClean="0"/>
              <a:t>processes:</a:t>
            </a:r>
          </a:p>
          <a:p>
            <a:pPr lvl="1"/>
            <a:r>
              <a:rPr lang="en-GB" dirty="0" smtClean="0"/>
              <a:t>Mergers </a:t>
            </a:r>
            <a:r>
              <a:rPr lang="en-GB" dirty="0"/>
              <a:t>&amp; Acquisitions (</a:t>
            </a:r>
            <a:r>
              <a:rPr lang="en-GB" dirty="0" smtClean="0"/>
              <a:t>M&amp;A)</a:t>
            </a:r>
          </a:p>
          <a:p>
            <a:pPr lvl="1"/>
            <a:r>
              <a:rPr lang="en-GB" dirty="0" smtClean="0"/>
              <a:t>Third-party security</a:t>
            </a:r>
          </a:p>
          <a:p>
            <a:pPr lvl="1"/>
            <a:r>
              <a:rPr lang="en-GB" dirty="0" smtClean="0"/>
              <a:t>Cloud programs</a:t>
            </a:r>
            <a:endParaRPr lang="en-GB" dirty="0" smtClean="0"/>
          </a:p>
          <a:p>
            <a:endParaRPr lang="en-GB" dirty="0" smtClean="0"/>
          </a:p>
          <a:p>
            <a:r>
              <a:rPr lang="en-GB" dirty="0" smtClean="0"/>
              <a:t>Approaching </a:t>
            </a:r>
            <a:r>
              <a:rPr lang="en-GB" dirty="0"/>
              <a:t>an external organization </a:t>
            </a:r>
            <a:r>
              <a:rPr lang="en-GB" dirty="0" smtClean="0"/>
              <a:t>is</a:t>
            </a:r>
          </a:p>
          <a:p>
            <a:pPr marL="0" indent="0">
              <a:buNone/>
            </a:pPr>
            <a:r>
              <a:rPr lang="en-GB" dirty="0"/>
              <a:t>	</a:t>
            </a:r>
            <a:r>
              <a:rPr lang="en-GB" dirty="0" smtClean="0"/>
              <a:t>going </a:t>
            </a:r>
            <a:r>
              <a:rPr lang="en-GB" dirty="0"/>
              <a:t>to be different after GDPR is </a:t>
            </a:r>
            <a:r>
              <a:rPr lang="en-GB" dirty="0" smtClean="0"/>
              <a:t>in</a:t>
            </a:r>
          </a:p>
          <a:p>
            <a:pPr marL="0" indent="0">
              <a:buNone/>
            </a:pPr>
            <a:r>
              <a:rPr lang="en-GB" dirty="0"/>
              <a:t>	</a:t>
            </a:r>
            <a:r>
              <a:rPr lang="en-GB" dirty="0" smtClean="0"/>
              <a:t>force</a:t>
            </a:r>
            <a:endParaRPr lang="en-GB" dirty="0"/>
          </a:p>
        </p:txBody>
      </p:sp>
      <p:sp>
        <p:nvSpPr>
          <p:cNvPr id="3" name="Text Placeholder 2"/>
          <p:cNvSpPr>
            <a:spLocks noGrp="1"/>
          </p:cNvSpPr>
          <p:nvPr>
            <p:ph type="body" sz="quarter" idx="12"/>
          </p:nvPr>
        </p:nvSpPr>
        <p:spPr/>
        <p:txBody>
          <a:bodyPr/>
          <a:lstStyle/>
          <a:p>
            <a:r>
              <a:rPr lang="en-GB" dirty="0" smtClean="0"/>
              <a:t>Take away</a:t>
            </a:r>
            <a:endParaRPr lang="en-GB" dirty="0"/>
          </a:p>
        </p:txBody>
      </p:sp>
      <p:pic>
        <p:nvPicPr>
          <p:cNvPr id="3074" name="Picture 2" descr="istock 876642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418" y="1581447"/>
            <a:ext cx="3599583" cy="2344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9426991"/>
      </p:ext>
    </p:extLst>
  </p:cSld>
  <p:clrMapOvr>
    <a:masterClrMapping/>
  </p:clrMapOvr>
  <mc:AlternateContent xmlns:mc="http://schemas.openxmlformats.org/markup-compatibility/2006" xmlns:p14="http://schemas.microsoft.com/office/powerpoint/2010/main">
    <mc:Choice Requires="p14">
      <p:transition spd="slow" p14:dur="2000" advTm="540"/>
    </mc:Choice>
    <mc:Fallback xmlns="">
      <p:transition spd="slow" advTm="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Attackers </a:t>
            </a:r>
            <a:r>
              <a:rPr lang="en-GB" dirty="0" smtClean="0">
                <a:solidFill>
                  <a:schemeClr val="tx1"/>
                </a:solidFill>
              </a:rPr>
              <a:t>are patient </a:t>
            </a:r>
            <a:r>
              <a:rPr lang="en-GB" dirty="0">
                <a:solidFill>
                  <a:schemeClr val="tx1"/>
                </a:solidFill>
              </a:rPr>
              <a:t>(instances of laying in wait for over a </a:t>
            </a:r>
            <a:r>
              <a:rPr lang="en-GB" dirty="0" smtClean="0">
                <a:solidFill>
                  <a:schemeClr val="tx1"/>
                </a:solidFill>
              </a:rPr>
              <a:t>year)</a:t>
            </a:r>
          </a:p>
          <a:p>
            <a:r>
              <a:rPr lang="en-GB" dirty="0" smtClean="0">
                <a:solidFill>
                  <a:schemeClr val="tx1"/>
                </a:solidFill>
              </a:rPr>
              <a:t>Attackers know not </a:t>
            </a:r>
            <a:r>
              <a:rPr lang="en-GB" dirty="0">
                <a:solidFill>
                  <a:schemeClr val="tx1"/>
                </a:solidFill>
              </a:rPr>
              <a:t>to walk in the digital front door, preferring to hit weak </a:t>
            </a:r>
            <a:r>
              <a:rPr lang="en-GB" dirty="0" smtClean="0">
                <a:solidFill>
                  <a:schemeClr val="tx1"/>
                </a:solidFill>
              </a:rPr>
              <a:t>vendors</a:t>
            </a:r>
          </a:p>
          <a:p>
            <a:r>
              <a:rPr lang="en-GB" dirty="0" smtClean="0">
                <a:solidFill>
                  <a:schemeClr val="tx1"/>
                </a:solidFill>
              </a:rPr>
              <a:t>Pivoting </a:t>
            </a:r>
            <a:r>
              <a:rPr lang="en-GB" dirty="0">
                <a:solidFill>
                  <a:schemeClr val="tx1"/>
                </a:solidFill>
              </a:rPr>
              <a:t>is </a:t>
            </a:r>
            <a:r>
              <a:rPr lang="en-GB" dirty="0" smtClean="0">
                <a:solidFill>
                  <a:schemeClr val="tx1"/>
                </a:solidFill>
              </a:rPr>
              <a:t>not confined </a:t>
            </a:r>
            <a:r>
              <a:rPr lang="en-GB" dirty="0">
                <a:solidFill>
                  <a:schemeClr val="tx1"/>
                </a:solidFill>
              </a:rPr>
              <a:t>to just </a:t>
            </a:r>
            <a:r>
              <a:rPr lang="en-GB" dirty="0" smtClean="0">
                <a:solidFill>
                  <a:schemeClr val="tx1"/>
                </a:solidFill>
              </a:rPr>
              <a:t>a company</a:t>
            </a:r>
            <a:r>
              <a:rPr lang="en-GB" dirty="0">
                <a:solidFill>
                  <a:schemeClr val="tx1"/>
                </a:solidFill>
              </a:rPr>
              <a:t>, pivoting </a:t>
            </a:r>
            <a:r>
              <a:rPr lang="en-GB" dirty="0" smtClean="0">
                <a:solidFill>
                  <a:schemeClr val="tx1"/>
                </a:solidFill>
              </a:rPr>
              <a:t>across companies </a:t>
            </a:r>
            <a:r>
              <a:rPr lang="en-GB" dirty="0">
                <a:solidFill>
                  <a:schemeClr val="tx1"/>
                </a:solidFill>
              </a:rPr>
              <a:t>is very </a:t>
            </a:r>
            <a:r>
              <a:rPr lang="en-GB" dirty="0" smtClean="0">
                <a:solidFill>
                  <a:schemeClr val="tx1"/>
                </a:solidFill>
              </a:rPr>
              <a:t>real</a:t>
            </a:r>
          </a:p>
          <a:p>
            <a:r>
              <a:rPr lang="en-GB" dirty="0" smtClean="0">
                <a:solidFill>
                  <a:schemeClr val="tx1"/>
                </a:solidFill>
              </a:rPr>
              <a:t>“Secure” </a:t>
            </a:r>
            <a:r>
              <a:rPr lang="en-GB" dirty="0">
                <a:solidFill>
                  <a:schemeClr val="tx1"/>
                </a:solidFill>
              </a:rPr>
              <a:t>vendors are </a:t>
            </a:r>
            <a:r>
              <a:rPr lang="en-GB" dirty="0" smtClean="0">
                <a:solidFill>
                  <a:schemeClr val="tx1"/>
                </a:solidFill>
              </a:rPr>
              <a:t>not as </a:t>
            </a:r>
            <a:r>
              <a:rPr lang="en-GB" dirty="0">
                <a:solidFill>
                  <a:schemeClr val="tx1"/>
                </a:solidFill>
              </a:rPr>
              <a:t>secure as </a:t>
            </a:r>
            <a:r>
              <a:rPr lang="en-GB" dirty="0" smtClean="0">
                <a:solidFill>
                  <a:schemeClr val="tx1"/>
                </a:solidFill>
              </a:rPr>
              <a:t>they want us to think</a:t>
            </a:r>
          </a:p>
          <a:p>
            <a:r>
              <a:rPr lang="en-GB" dirty="0" smtClean="0">
                <a:solidFill>
                  <a:schemeClr val="tx1"/>
                </a:solidFill>
              </a:rPr>
              <a:t>When vendors </a:t>
            </a:r>
            <a:r>
              <a:rPr lang="en-GB" dirty="0">
                <a:solidFill>
                  <a:schemeClr val="tx1"/>
                </a:solidFill>
              </a:rPr>
              <a:t>brag about having </a:t>
            </a:r>
            <a:r>
              <a:rPr lang="en-GB" dirty="0" smtClean="0">
                <a:solidFill>
                  <a:schemeClr val="tx1"/>
                </a:solidFill>
              </a:rPr>
              <a:t>certain companies as clients, </a:t>
            </a:r>
            <a:r>
              <a:rPr lang="en-GB" dirty="0">
                <a:solidFill>
                  <a:schemeClr val="tx1"/>
                </a:solidFill>
              </a:rPr>
              <a:t>they open themselves up as </a:t>
            </a:r>
            <a:r>
              <a:rPr lang="en-GB" dirty="0" smtClean="0">
                <a:solidFill>
                  <a:schemeClr val="tx1"/>
                </a:solidFill>
              </a:rPr>
              <a:t>targets</a:t>
            </a:r>
          </a:p>
          <a:p>
            <a:r>
              <a:rPr lang="en-GB" dirty="0" smtClean="0">
                <a:solidFill>
                  <a:schemeClr val="tx1"/>
                </a:solidFill>
              </a:rPr>
              <a:t>External firms are </a:t>
            </a:r>
            <a:r>
              <a:rPr lang="en-GB" dirty="0">
                <a:solidFill>
                  <a:schemeClr val="tx1"/>
                </a:solidFill>
              </a:rPr>
              <a:t>being used as staging and exfiltration </a:t>
            </a:r>
            <a:r>
              <a:rPr lang="en-GB" dirty="0" smtClean="0">
                <a:solidFill>
                  <a:schemeClr val="tx1"/>
                </a:solidFill>
              </a:rPr>
              <a:t>points</a:t>
            </a:r>
          </a:p>
          <a:p>
            <a:r>
              <a:rPr lang="en-GB" dirty="0" smtClean="0">
                <a:solidFill>
                  <a:schemeClr val="tx1"/>
                </a:solidFill>
              </a:rPr>
              <a:t>Moving </a:t>
            </a:r>
            <a:r>
              <a:rPr lang="en-GB" dirty="0">
                <a:solidFill>
                  <a:schemeClr val="tx1"/>
                </a:solidFill>
              </a:rPr>
              <a:t>between traditional IT and ICS/SCADA is </a:t>
            </a:r>
            <a:r>
              <a:rPr lang="en-GB" dirty="0" smtClean="0">
                <a:solidFill>
                  <a:schemeClr val="tx1"/>
                </a:solidFill>
              </a:rPr>
              <a:t>relatively simple today</a:t>
            </a:r>
            <a:endParaRPr lang="en-GB" dirty="0"/>
          </a:p>
        </p:txBody>
      </p:sp>
      <p:sp>
        <p:nvSpPr>
          <p:cNvPr id="3" name="Text Placeholder 2"/>
          <p:cNvSpPr>
            <a:spLocks noGrp="1"/>
          </p:cNvSpPr>
          <p:nvPr>
            <p:ph type="body" sz="quarter" idx="12"/>
          </p:nvPr>
        </p:nvSpPr>
        <p:spPr/>
        <p:txBody>
          <a:bodyPr/>
          <a:lstStyle/>
          <a:p>
            <a:r>
              <a:rPr lang="en-GB" dirty="0" smtClean="0"/>
              <a:t>Lessons learned</a:t>
            </a:r>
            <a:endParaRPr lang="en-GB" dirty="0"/>
          </a:p>
        </p:txBody>
      </p:sp>
    </p:spTree>
    <p:custDataLst>
      <p:tags r:id="rId1"/>
    </p:custDataLst>
    <p:extLst>
      <p:ext uri="{BB962C8B-B14F-4D97-AF65-F5344CB8AC3E}">
        <p14:creationId xmlns:p14="http://schemas.microsoft.com/office/powerpoint/2010/main" val="1584383467"/>
      </p:ext>
    </p:extLst>
  </p:cSld>
  <p:clrMapOvr>
    <a:masterClrMapping/>
  </p:clrMapOvr>
  <mc:AlternateContent xmlns:mc="http://schemas.openxmlformats.org/markup-compatibility/2006" xmlns:p14="http://schemas.microsoft.com/office/powerpoint/2010/main">
    <mc:Choice Requires="p14">
      <p:transition spd="slow" p14:dur="2000" advTm="346"/>
    </mc:Choice>
    <mc:Fallback xmlns="">
      <p:transition spd="slow" advTm="3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Many </a:t>
            </a:r>
            <a:r>
              <a:rPr lang="en-GB" dirty="0"/>
              <a:t>organizations outsource processing of personal data </a:t>
            </a:r>
            <a:r>
              <a:rPr lang="en-GB" dirty="0" smtClean="0"/>
              <a:t>with </a:t>
            </a:r>
            <a:r>
              <a:rPr lang="en-GB" dirty="0"/>
              <a:t>third-party service </a:t>
            </a:r>
            <a:r>
              <a:rPr lang="en-GB" dirty="0" smtClean="0"/>
              <a:t>providers</a:t>
            </a:r>
          </a:p>
          <a:p>
            <a:pPr lvl="1"/>
            <a:r>
              <a:rPr lang="en-GB" dirty="0" smtClean="0"/>
              <a:t>Very </a:t>
            </a:r>
            <a:r>
              <a:rPr lang="en-GB" dirty="0"/>
              <a:t>little control over </a:t>
            </a:r>
            <a:r>
              <a:rPr lang="en-GB" dirty="0" smtClean="0"/>
              <a:t>data</a:t>
            </a:r>
            <a:r>
              <a:rPr lang="en-GB" dirty="0"/>
              <a:t>, </a:t>
            </a:r>
            <a:r>
              <a:rPr lang="en-GB" dirty="0" smtClean="0"/>
              <a:t>increased </a:t>
            </a:r>
            <a:r>
              <a:rPr lang="en-GB" dirty="0"/>
              <a:t>risk of </a:t>
            </a:r>
            <a:r>
              <a:rPr lang="en-GB" dirty="0" smtClean="0"/>
              <a:t>noncompliance</a:t>
            </a:r>
            <a:endParaRPr lang="en-GB" dirty="0"/>
          </a:p>
          <a:p>
            <a:pPr lvl="1"/>
            <a:r>
              <a:rPr lang="en-GB" dirty="0" smtClean="0"/>
              <a:t>Security posture is </a:t>
            </a:r>
            <a:r>
              <a:rPr lang="en-GB" dirty="0"/>
              <a:t>rarely an evaluation </a:t>
            </a:r>
            <a:r>
              <a:rPr lang="en-GB" dirty="0" smtClean="0"/>
              <a:t>criterion</a:t>
            </a:r>
            <a:endParaRPr lang="en-GB" dirty="0"/>
          </a:p>
          <a:p>
            <a:r>
              <a:rPr lang="en-GB" dirty="0" smtClean="0"/>
              <a:t>Recommendations</a:t>
            </a:r>
          </a:p>
          <a:p>
            <a:pPr lvl="1"/>
            <a:r>
              <a:rPr lang="en-GB" dirty="0" smtClean="0"/>
              <a:t>Specify </a:t>
            </a:r>
            <a:r>
              <a:rPr lang="en-GB" dirty="0"/>
              <a:t>vendor-selection </a:t>
            </a:r>
            <a:r>
              <a:rPr lang="en-GB" dirty="0" smtClean="0"/>
              <a:t>criteria</a:t>
            </a:r>
            <a:endParaRPr lang="en-GB" dirty="0"/>
          </a:p>
          <a:p>
            <a:pPr lvl="1"/>
            <a:r>
              <a:rPr lang="en-GB" dirty="0"/>
              <a:t>Add requirements </a:t>
            </a:r>
            <a:r>
              <a:rPr lang="en-GB" dirty="0" smtClean="0"/>
              <a:t>as </a:t>
            </a:r>
            <a:r>
              <a:rPr lang="en-GB" dirty="0"/>
              <a:t>exclusion/inclusion criterion in </a:t>
            </a:r>
            <a:r>
              <a:rPr lang="en-GB" dirty="0" smtClean="0"/>
              <a:t>procurement</a:t>
            </a:r>
            <a:endParaRPr lang="en-GB" dirty="0"/>
          </a:p>
          <a:p>
            <a:pPr lvl="1"/>
            <a:r>
              <a:rPr lang="en-GB" dirty="0"/>
              <a:t>Ensure adherence to the requirements throughout the lifetime of the contract by leveraging one or more assurance methods as </a:t>
            </a:r>
            <a:r>
              <a:rPr lang="en-GB" dirty="0" smtClean="0"/>
              <a:t>described</a:t>
            </a:r>
            <a:endParaRPr lang="en-GB" dirty="0"/>
          </a:p>
        </p:txBody>
      </p:sp>
      <p:sp>
        <p:nvSpPr>
          <p:cNvPr id="3" name="Text Placeholder 2"/>
          <p:cNvSpPr>
            <a:spLocks noGrp="1"/>
          </p:cNvSpPr>
          <p:nvPr>
            <p:ph type="body" sz="quarter" idx="12"/>
          </p:nvPr>
        </p:nvSpPr>
        <p:spPr/>
        <p:txBody>
          <a:bodyPr/>
          <a:lstStyle/>
          <a:p>
            <a:r>
              <a:rPr lang="en-GB" dirty="0" smtClean="0"/>
              <a:t>Third-party and GDPR</a:t>
            </a:r>
            <a:endParaRPr lang="en-GB" dirty="0"/>
          </a:p>
        </p:txBody>
      </p:sp>
    </p:spTree>
    <p:custDataLst>
      <p:tags r:id="rId1"/>
    </p:custDataLst>
    <p:extLst>
      <p:ext uri="{BB962C8B-B14F-4D97-AF65-F5344CB8AC3E}">
        <p14:creationId xmlns:p14="http://schemas.microsoft.com/office/powerpoint/2010/main" val="2286673732"/>
      </p:ext>
    </p:extLst>
  </p:cSld>
  <p:clrMapOvr>
    <a:masterClrMapping/>
  </p:clrMapOvr>
  <mc:AlternateContent xmlns:mc="http://schemas.openxmlformats.org/markup-compatibility/2006" xmlns:p14="http://schemas.microsoft.com/office/powerpoint/2010/main">
    <mc:Choice Requires="p14">
      <p:transition spd="slow" p14:dur="2000" advTm="347"/>
    </mc:Choice>
    <mc:Fallback xmlns="">
      <p:transition spd="slow" advTm="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Use automation for vendor management</a:t>
            </a:r>
            <a:endParaRPr lang="en-GB" dirty="0"/>
          </a:p>
          <a:p>
            <a:r>
              <a:rPr lang="en-GB" dirty="0"/>
              <a:t>Reduce the amount of </a:t>
            </a:r>
            <a:r>
              <a:rPr lang="en-GB" dirty="0" smtClean="0"/>
              <a:t>work by focusing on what is important</a:t>
            </a:r>
            <a:endParaRPr lang="en-GB" dirty="0"/>
          </a:p>
          <a:p>
            <a:r>
              <a:rPr lang="en-GB" dirty="0" smtClean="0"/>
              <a:t>Review periodically – review the contract</a:t>
            </a:r>
            <a:endParaRPr lang="en-GB" dirty="0"/>
          </a:p>
          <a:p>
            <a:r>
              <a:rPr lang="en-GB" dirty="0" smtClean="0"/>
              <a:t>Demonstrate that </a:t>
            </a:r>
            <a:r>
              <a:rPr lang="en-GB" dirty="0" smtClean="0"/>
              <a:t>due diligence was done, appropriate </a:t>
            </a:r>
            <a:r>
              <a:rPr lang="en-GB" dirty="0"/>
              <a:t>controls </a:t>
            </a:r>
            <a:r>
              <a:rPr lang="en-GB" dirty="0" smtClean="0"/>
              <a:t>where in place and additional </a:t>
            </a:r>
            <a:r>
              <a:rPr lang="en-GB" dirty="0"/>
              <a:t>security practices </a:t>
            </a:r>
            <a:r>
              <a:rPr lang="en-GB" dirty="0" smtClean="0"/>
              <a:t>where </a:t>
            </a:r>
            <a:r>
              <a:rPr lang="en-GB" dirty="0" smtClean="0"/>
              <a:t>instantiated</a:t>
            </a:r>
            <a:endParaRPr lang="en-GB" dirty="0" smtClean="0"/>
          </a:p>
          <a:p>
            <a:r>
              <a:rPr lang="en-GB" dirty="0"/>
              <a:t>Visibility </a:t>
            </a:r>
            <a:r>
              <a:rPr lang="en-GB" dirty="0" smtClean="0"/>
              <a:t>from different data stores – ensure </a:t>
            </a:r>
            <a:r>
              <a:rPr lang="en-GB" dirty="0" smtClean="0"/>
              <a:t>everything </a:t>
            </a:r>
            <a:r>
              <a:rPr lang="en-GB" dirty="0"/>
              <a:t>you said you will do is done, if not, create a gap analysis and remediation </a:t>
            </a:r>
            <a:r>
              <a:rPr lang="en-GB" dirty="0" smtClean="0"/>
              <a:t>plan</a:t>
            </a:r>
            <a:endParaRPr lang="en-GB" dirty="0"/>
          </a:p>
        </p:txBody>
      </p:sp>
      <p:sp>
        <p:nvSpPr>
          <p:cNvPr id="3" name="Text Placeholder 2"/>
          <p:cNvSpPr>
            <a:spLocks noGrp="1"/>
          </p:cNvSpPr>
          <p:nvPr>
            <p:ph type="body" sz="quarter" idx="12"/>
          </p:nvPr>
        </p:nvSpPr>
        <p:spPr/>
        <p:txBody>
          <a:bodyPr/>
          <a:lstStyle/>
          <a:p>
            <a:r>
              <a:rPr lang="en-GB" dirty="0"/>
              <a:t>Minimize third-party and internal </a:t>
            </a:r>
            <a:r>
              <a:rPr lang="en-GB" dirty="0" smtClean="0"/>
              <a:t>risks</a:t>
            </a:r>
            <a:endParaRPr lang="en-GB" dirty="0"/>
          </a:p>
        </p:txBody>
      </p:sp>
    </p:spTree>
    <p:custDataLst>
      <p:tags r:id="rId1"/>
    </p:custDataLst>
    <p:extLst>
      <p:ext uri="{BB962C8B-B14F-4D97-AF65-F5344CB8AC3E}">
        <p14:creationId xmlns:p14="http://schemas.microsoft.com/office/powerpoint/2010/main" val="1356273098"/>
      </p:ext>
    </p:extLst>
  </p:cSld>
  <p:clrMapOvr>
    <a:masterClrMapping/>
  </p:clrMapOvr>
  <mc:AlternateContent xmlns:mc="http://schemas.openxmlformats.org/markup-compatibility/2006" xmlns:p14="http://schemas.microsoft.com/office/powerpoint/2010/main">
    <mc:Choice Requires="p14">
      <p:transition spd="slow" p14:dur="2000" advTm="257"/>
    </mc:Choice>
    <mc:Fallback xmlns="">
      <p:transition spd="slow" advTm="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Google’s VSAQ</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2" y="1186158"/>
            <a:ext cx="5128330" cy="3378914"/>
          </a:xfrm>
          <a:prstGeom prst="rect">
            <a:avLst/>
          </a:prstGeom>
        </p:spPr>
      </p:pic>
      <p:sp>
        <p:nvSpPr>
          <p:cNvPr id="5" name="Text Placeholder 1"/>
          <p:cNvSpPr>
            <a:spLocks noGrp="1"/>
          </p:cNvSpPr>
          <p:nvPr>
            <p:ph type="body" sz="quarter" idx="11"/>
          </p:nvPr>
        </p:nvSpPr>
        <p:spPr>
          <a:xfrm>
            <a:off x="112121" y="4565072"/>
            <a:ext cx="6934246" cy="318655"/>
          </a:xfrm>
        </p:spPr>
        <p:txBody>
          <a:bodyPr/>
          <a:lstStyle/>
          <a:p>
            <a:pPr marL="0" indent="0">
              <a:buNone/>
            </a:pPr>
            <a:r>
              <a:rPr lang="en-GB" sz="1200" dirty="0"/>
              <a:t>Source: </a:t>
            </a:r>
            <a:r>
              <a:rPr lang="en-GB" sz="1200" dirty="0" smtClean="0">
                <a:hlinkClick r:id="rId4"/>
              </a:rPr>
              <a:t>Google VSAQ</a:t>
            </a:r>
            <a:endParaRPr lang="en-GB" sz="1200" dirty="0"/>
          </a:p>
        </p:txBody>
      </p:sp>
    </p:spTree>
    <p:extLst>
      <p:ext uri="{BB962C8B-B14F-4D97-AF65-F5344CB8AC3E}">
        <p14:creationId xmlns:p14="http://schemas.microsoft.com/office/powerpoint/2010/main" val="4229579017"/>
      </p:ext>
    </p:extLst>
  </p:cSld>
  <p:clrMapOvr>
    <a:masterClrMapping/>
  </p:clrMapOvr>
  <mc:AlternateContent xmlns:mc="http://schemas.openxmlformats.org/markup-compatibility/2006" xmlns:p14="http://schemas.microsoft.com/office/powerpoint/2010/main">
    <mc:Choice Requires="p14">
      <p:transition spd="slow" p14:dur="2000" advTm="28"/>
    </mc:Choice>
    <mc:Fallback xmlns="">
      <p:transition spd="slow" advTm="28"/>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Supplier’s Management – ISO 27001</a:t>
            </a:r>
            <a:endParaRPr lang="en-GB" dirty="0"/>
          </a:p>
        </p:txBody>
      </p:sp>
      <p:grpSp>
        <p:nvGrpSpPr>
          <p:cNvPr id="4" name="Group 3"/>
          <p:cNvGrpSpPr/>
          <p:nvPr/>
        </p:nvGrpSpPr>
        <p:grpSpPr>
          <a:xfrm>
            <a:off x="7482342" y="1475067"/>
            <a:ext cx="1562638" cy="261922"/>
            <a:chOff x="6862622" y="1733550"/>
            <a:chExt cx="1595578" cy="304800"/>
          </a:xfrm>
        </p:grpSpPr>
        <p:sp>
          <p:nvSpPr>
            <p:cNvPr id="5" name="Chevron 4"/>
            <p:cNvSpPr/>
            <p:nvPr/>
          </p:nvSpPr>
          <p:spPr>
            <a:xfrm>
              <a:off x="6862622" y="1733550"/>
              <a:ext cx="1595578" cy="304800"/>
            </a:xfrm>
            <a:prstGeom prst="chevron">
              <a:avLst>
                <a:gd name="adj" fmla="val 32323"/>
              </a:avLst>
            </a:prstGeom>
            <a:solidFill>
              <a:schemeClr val="accent5"/>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Oval 5"/>
            <p:cNvSpPr/>
            <p:nvPr/>
          </p:nvSpPr>
          <p:spPr>
            <a:xfrm>
              <a:off x="7617114"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7" name="Group 6"/>
          <p:cNvGrpSpPr/>
          <p:nvPr/>
        </p:nvGrpSpPr>
        <p:grpSpPr>
          <a:xfrm>
            <a:off x="5993338" y="1475067"/>
            <a:ext cx="1562638" cy="261922"/>
            <a:chOff x="5318416" y="1733550"/>
            <a:chExt cx="1595578" cy="304800"/>
          </a:xfrm>
        </p:grpSpPr>
        <p:sp>
          <p:nvSpPr>
            <p:cNvPr id="8" name="Chevron 7"/>
            <p:cNvSpPr/>
            <p:nvPr/>
          </p:nvSpPr>
          <p:spPr>
            <a:xfrm>
              <a:off x="5318416" y="1733550"/>
              <a:ext cx="1595578" cy="304800"/>
            </a:xfrm>
            <a:prstGeom prst="chevron">
              <a:avLst>
                <a:gd name="adj" fmla="val 32323"/>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9" name="Oval 8"/>
            <p:cNvSpPr/>
            <p:nvPr/>
          </p:nvSpPr>
          <p:spPr>
            <a:xfrm>
              <a:off x="6072908"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0" name="Group 9"/>
          <p:cNvGrpSpPr/>
          <p:nvPr/>
        </p:nvGrpSpPr>
        <p:grpSpPr>
          <a:xfrm>
            <a:off x="4504336" y="1475067"/>
            <a:ext cx="1562638" cy="261922"/>
            <a:chOff x="3774211" y="1733550"/>
            <a:chExt cx="1595578" cy="304800"/>
          </a:xfrm>
        </p:grpSpPr>
        <p:sp>
          <p:nvSpPr>
            <p:cNvPr id="11" name="Chevron 10"/>
            <p:cNvSpPr/>
            <p:nvPr/>
          </p:nvSpPr>
          <p:spPr>
            <a:xfrm>
              <a:off x="3774211" y="1733550"/>
              <a:ext cx="1595578" cy="3048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Oval 11"/>
            <p:cNvSpPr/>
            <p:nvPr/>
          </p:nvSpPr>
          <p:spPr>
            <a:xfrm>
              <a:off x="4528703"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3" name="Group 12"/>
          <p:cNvGrpSpPr/>
          <p:nvPr/>
        </p:nvGrpSpPr>
        <p:grpSpPr>
          <a:xfrm>
            <a:off x="3015332" y="1475067"/>
            <a:ext cx="1562638" cy="261922"/>
            <a:chOff x="2230005" y="1733550"/>
            <a:chExt cx="1595578" cy="304800"/>
          </a:xfrm>
        </p:grpSpPr>
        <p:sp>
          <p:nvSpPr>
            <p:cNvPr id="14" name="Chevron 13"/>
            <p:cNvSpPr/>
            <p:nvPr/>
          </p:nvSpPr>
          <p:spPr>
            <a:xfrm>
              <a:off x="2230005" y="1733550"/>
              <a:ext cx="1595578" cy="3048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5" name="Oval 14"/>
            <p:cNvSpPr/>
            <p:nvPr/>
          </p:nvSpPr>
          <p:spPr>
            <a:xfrm>
              <a:off x="2984497"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sp>
        <p:nvSpPr>
          <p:cNvPr id="16" name="Oval 15"/>
          <p:cNvSpPr/>
          <p:nvPr/>
        </p:nvSpPr>
        <p:spPr>
          <a:xfrm>
            <a:off x="2047586" y="2064392"/>
            <a:ext cx="520126" cy="45637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3536588" y="2064392"/>
            <a:ext cx="520126" cy="45637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Oval 17"/>
          <p:cNvSpPr/>
          <p:nvPr/>
        </p:nvSpPr>
        <p:spPr>
          <a:xfrm>
            <a:off x="5025591" y="2064392"/>
            <a:ext cx="520126" cy="45637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9" name="Oval 18"/>
          <p:cNvSpPr/>
          <p:nvPr/>
        </p:nvSpPr>
        <p:spPr>
          <a:xfrm>
            <a:off x="6514594" y="2064392"/>
            <a:ext cx="520126" cy="45637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0" name="Oval 19"/>
          <p:cNvSpPr/>
          <p:nvPr/>
        </p:nvSpPr>
        <p:spPr>
          <a:xfrm>
            <a:off x="8003598" y="2064392"/>
            <a:ext cx="520126" cy="45637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26" name="Straight Connector 25"/>
          <p:cNvCxnSpPr/>
          <p:nvPr/>
        </p:nvCxnSpPr>
        <p:spPr>
          <a:xfrm flipH="1" flipV="1">
            <a:off x="2307649" y="1736989"/>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3796651" y="1736989"/>
            <a:ext cx="0" cy="327402"/>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5285654" y="1736989"/>
            <a:ext cx="0" cy="327402"/>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6774657" y="1736989"/>
            <a:ext cx="0" cy="327402"/>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8263661" y="1736989"/>
            <a:ext cx="0" cy="32740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578342" y="2645784"/>
            <a:ext cx="1458613" cy="646331"/>
          </a:xfrm>
          <a:prstGeom prst="rect">
            <a:avLst/>
          </a:prstGeom>
        </p:spPr>
        <p:txBody>
          <a:bodyPr wrap="square">
            <a:spAutoFit/>
          </a:bodyPr>
          <a:lstStyle/>
          <a:p>
            <a:pPr algn="ctr"/>
            <a:r>
              <a:rPr lang="en-US" dirty="0" smtClean="0"/>
              <a:t>Screening / Auditing</a:t>
            </a:r>
            <a:endParaRPr lang="en-US" dirty="0"/>
          </a:p>
        </p:txBody>
      </p:sp>
      <p:sp>
        <p:nvSpPr>
          <p:cNvPr id="32" name="Rectangle 31"/>
          <p:cNvSpPr/>
          <p:nvPr/>
        </p:nvSpPr>
        <p:spPr>
          <a:xfrm>
            <a:off x="3067345" y="2645784"/>
            <a:ext cx="1458613" cy="1200329"/>
          </a:xfrm>
          <a:prstGeom prst="rect">
            <a:avLst/>
          </a:prstGeom>
        </p:spPr>
        <p:txBody>
          <a:bodyPr wrap="square">
            <a:spAutoFit/>
          </a:bodyPr>
          <a:lstStyle/>
          <a:p>
            <a:pPr algn="ctr"/>
            <a:r>
              <a:rPr lang="en-GB" dirty="0"/>
              <a:t>Selecting clauses in the agreement </a:t>
            </a:r>
            <a:endParaRPr lang="en-US" sz="1200" dirty="0"/>
          </a:p>
        </p:txBody>
      </p:sp>
      <p:sp>
        <p:nvSpPr>
          <p:cNvPr id="33" name="Rectangle 32"/>
          <p:cNvSpPr/>
          <p:nvPr/>
        </p:nvSpPr>
        <p:spPr>
          <a:xfrm>
            <a:off x="4556348" y="2645784"/>
            <a:ext cx="1458613" cy="646331"/>
          </a:xfrm>
          <a:prstGeom prst="rect">
            <a:avLst/>
          </a:prstGeom>
        </p:spPr>
        <p:txBody>
          <a:bodyPr wrap="square">
            <a:spAutoFit/>
          </a:bodyPr>
          <a:lstStyle/>
          <a:p>
            <a:pPr algn="ctr"/>
            <a:r>
              <a:rPr lang="en-GB" dirty="0"/>
              <a:t>Access </a:t>
            </a:r>
            <a:r>
              <a:rPr lang="en-GB" dirty="0" smtClean="0"/>
              <a:t>control</a:t>
            </a:r>
            <a:endParaRPr lang="en-US" sz="1200" dirty="0"/>
          </a:p>
        </p:txBody>
      </p:sp>
      <p:sp>
        <p:nvSpPr>
          <p:cNvPr id="34" name="Rectangle 33"/>
          <p:cNvSpPr/>
          <p:nvPr/>
        </p:nvSpPr>
        <p:spPr>
          <a:xfrm>
            <a:off x="6045351" y="2645784"/>
            <a:ext cx="1458613" cy="646331"/>
          </a:xfrm>
          <a:prstGeom prst="rect">
            <a:avLst/>
          </a:prstGeom>
        </p:spPr>
        <p:txBody>
          <a:bodyPr wrap="square">
            <a:spAutoFit/>
          </a:bodyPr>
          <a:lstStyle/>
          <a:p>
            <a:pPr algn="ctr"/>
            <a:r>
              <a:rPr lang="en-GB" dirty="0"/>
              <a:t>Compliance </a:t>
            </a:r>
            <a:r>
              <a:rPr lang="en-GB" dirty="0" smtClean="0"/>
              <a:t>monitoring</a:t>
            </a:r>
            <a:endParaRPr lang="en-US" sz="1200" dirty="0"/>
          </a:p>
        </p:txBody>
      </p:sp>
      <p:sp>
        <p:nvSpPr>
          <p:cNvPr id="35" name="Rectangle 34"/>
          <p:cNvSpPr/>
          <p:nvPr/>
        </p:nvSpPr>
        <p:spPr>
          <a:xfrm>
            <a:off x="7534355" y="2645784"/>
            <a:ext cx="1458613" cy="923330"/>
          </a:xfrm>
          <a:prstGeom prst="rect">
            <a:avLst/>
          </a:prstGeom>
        </p:spPr>
        <p:txBody>
          <a:bodyPr wrap="square">
            <a:spAutoFit/>
          </a:bodyPr>
          <a:lstStyle/>
          <a:p>
            <a:pPr algn="ctr"/>
            <a:r>
              <a:rPr lang="en-GB" dirty="0"/>
              <a:t>Termination of the </a:t>
            </a:r>
            <a:r>
              <a:rPr lang="en-GB" dirty="0" smtClean="0"/>
              <a:t>agreement</a:t>
            </a:r>
            <a:endParaRPr lang="en-US" sz="1200" dirty="0"/>
          </a:p>
        </p:txBody>
      </p:sp>
      <p:grpSp>
        <p:nvGrpSpPr>
          <p:cNvPr id="36" name="Group 35"/>
          <p:cNvGrpSpPr/>
          <p:nvPr/>
        </p:nvGrpSpPr>
        <p:grpSpPr>
          <a:xfrm>
            <a:off x="1526329" y="1475067"/>
            <a:ext cx="1562638" cy="261922"/>
            <a:chOff x="685800" y="1733550"/>
            <a:chExt cx="1595578" cy="304800"/>
          </a:xfrm>
        </p:grpSpPr>
        <p:sp>
          <p:nvSpPr>
            <p:cNvPr id="37" name="Chevron 36"/>
            <p:cNvSpPr/>
            <p:nvPr/>
          </p:nvSpPr>
          <p:spPr>
            <a:xfrm>
              <a:off x="685800" y="1733550"/>
              <a:ext cx="1595578" cy="3048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8" name="Oval 37"/>
            <p:cNvSpPr/>
            <p:nvPr/>
          </p:nvSpPr>
          <p:spPr>
            <a:xfrm>
              <a:off x="1440292"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54" name="Chevron 53"/>
          <p:cNvSpPr/>
          <p:nvPr/>
        </p:nvSpPr>
        <p:spPr bwMode="white">
          <a:xfrm>
            <a:off x="65314" y="1475066"/>
            <a:ext cx="1562638" cy="261923"/>
          </a:xfrm>
          <a:prstGeom prst="chevron">
            <a:avLst>
              <a:gd name="adj" fmla="val 3232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1" name="Oval 60"/>
          <p:cNvSpPr/>
          <p:nvPr/>
        </p:nvSpPr>
        <p:spPr>
          <a:xfrm>
            <a:off x="558582" y="2067699"/>
            <a:ext cx="520126" cy="45637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62" name="Straight Connector 61"/>
          <p:cNvCxnSpPr/>
          <p:nvPr/>
        </p:nvCxnSpPr>
        <p:spPr>
          <a:xfrm flipH="1" flipV="1">
            <a:off x="818645" y="1740296"/>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9338" y="2649091"/>
            <a:ext cx="1458613" cy="646331"/>
          </a:xfrm>
          <a:prstGeom prst="rect">
            <a:avLst/>
          </a:prstGeom>
        </p:spPr>
        <p:txBody>
          <a:bodyPr wrap="square">
            <a:spAutoFit/>
          </a:bodyPr>
          <a:lstStyle/>
          <a:p>
            <a:pPr algn="ctr"/>
            <a:r>
              <a:rPr lang="en-US" dirty="0" smtClean="0"/>
              <a:t>Risk Assessment</a:t>
            </a:r>
            <a:endParaRPr lang="en-US" dirty="0"/>
          </a:p>
        </p:txBody>
      </p:sp>
      <p:sp>
        <p:nvSpPr>
          <p:cNvPr id="64" name="Rectangle 63"/>
          <p:cNvSpPr/>
          <p:nvPr/>
        </p:nvSpPr>
        <p:spPr>
          <a:xfrm>
            <a:off x="253139" y="1152813"/>
            <a:ext cx="1149675" cy="307777"/>
          </a:xfrm>
          <a:prstGeom prst="rect">
            <a:avLst/>
          </a:prstGeom>
        </p:spPr>
        <p:txBody>
          <a:bodyPr wrap="none">
            <a:spAutoFit/>
          </a:bodyPr>
          <a:lstStyle/>
          <a:p>
            <a:pPr algn="ctr"/>
            <a:r>
              <a:rPr lang="en-US" sz="1400" dirty="0"/>
              <a:t>c</a:t>
            </a:r>
            <a:r>
              <a:rPr lang="en-US" sz="1400" dirty="0" smtClean="0"/>
              <a:t>lause </a:t>
            </a:r>
            <a:r>
              <a:rPr lang="en-US" sz="1400" dirty="0"/>
              <a:t>6.1.2</a:t>
            </a:r>
          </a:p>
        </p:txBody>
      </p:sp>
      <p:sp>
        <p:nvSpPr>
          <p:cNvPr id="65" name="Rectangle 64"/>
          <p:cNvSpPr/>
          <p:nvPr/>
        </p:nvSpPr>
        <p:spPr>
          <a:xfrm>
            <a:off x="1643173" y="1148441"/>
            <a:ext cx="1328954" cy="307777"/>
          </a:xfrm>
          <a:prstGeom prst="rect">
            <a:avLst/>
          </a:prstGeom>
        </p:spPr>
        <p:txBody>
          <a:bodyPr wrap="none">
            <a:spAutoFit/>
          </a:bodyPr>
          <a:lstStyle/>
          <a:p>
            <a:pPr algn="ctr"/>
            <a:r>
              <a:rPr lang="en-US" sz="1400" dirty="0"/>
              <a:t>c</a:t>
            </a:r>
            <a:r>
              <a:rPr lang="en-US" sz="1400" dirty="0" smtClean="0"/>
              <a:t>ontrol A.7.1.1</a:t>
            </a:r>
            <a:endParaRPr lang="en-US" sz="1400" dirty="0"/>
          </a:p>
        </p:txBody>
      </p:sp>
      <p:sp>
        <p:nvSpPr>
          <p:cNvPr id="66" name="Rectangle 65"/>
          <p:cNvSpPr/>
          <p:nvPr/>
        </p:nvSpPr>
        <p:spPr>
          <a:xfrm>
            <a:off x="3034079" y="1142978"/>
            <a:ext cx="1428340" cy="307777"/>
          </a:xfrm>
          <a:prstGeom prst="rect">
            <a:avLst/>
          </a:prstGeom>
        </p:spPr>
        <p:txBody>
          <a:bodyPr wrap="none">
            <a:spAutoFit/>
          </a:bodyPr>
          <a:lstStyle/>
          <a:p>
            <a:pPr algn="ctr"/>
            <a:r>
              <a:rPr lang="en-US" sz="1400" dirty="0"/>
              <a:t>c</a:t>
            </a:r>
            <a:r>
              <a:rPr lang="en-US" sz="1400" dirty="0" smtClean="0"/>
              <a:t>ontrol A.15.1.2</a:t>
            </a:r>
            <a:endParaRPr lang="en-US" sz="1400" dirty="0"/>
          </a:p>
        </p:txBody>
      </p:sp>
      <p:sp>
        <p:nvSpPr>
          <p:cNvPr id="67" name="Rectangle 66"/>
          <p:cNvSpPr/>
          <p:nvPr/>
        </p:nvSpPr>
        <p:spPr>
          <a:xfrm>
            <a:off x="4611673" y="1145555"/>
            <a:ext cx="1328954" cy="307777"/>
          </a:xfrm>
          <a:prstGeom prst="rect">
            <a:avLst/>
          </a:prstGeom>
        </p:spPr>
        <p:txBody>
          <a:bodyPr wrap="none">
            <a:spAutoFit/>
          </a:bodyPr>
          <a:lstStyle/>
          <a:p>
            <a:pPr algn="ctr"/>
            <a:r>
              <a:rPr lang="en-US" sz="1400" dirty="0"/>
              <a:t>c</a:t>
            </a:r>
            <a:r>
              <a:rPr lang="en-US" sz="1400" dirty="0" smtClean="0"/>
              <a:t>ontrol A.9.4.1</a:t>
            </a:r>
            <a:endParaRPr lang="en-US" sz="1400" dirty="0"/>
          </a:p>
        </p:txBody>
      </p:sp>
      <p:sp>
        <p:nvSpPr>
          <p:cNvPr id="68" name="Rectangle 67"/>
          <p:cNvSpPr/>
          <p:nvPr/>
        </p:nvSpPr>
        <p:spPr>
          <a:xfrm>
            <a:off x="6018083" y="1148441"/>
            <a:ext cx="1428341" cy="307777"/>
          </a:xfrm>
          <a:prstGeom prst="rect">
            <a:avLst/>
          </a:prstGeom>
        </p:spPr>
        <p:txBody>
          <a:bodyPr wrap="none">
            <a:spAutoFit/>
          </a:bodyPr>
          <a:lstStyle/>
          <a:p>
            <a:pPr algn="ctr"/>
            <a:r>
              <a:rPr lang="en-US" sz="1400" dirty="0"/>
              <a:t>c</a:t>
            </a:r>
            <a:r>
              <a:rPr lang="en-US" sz="1400" dirty="0" smtClean="0"/>
              <a:t>ontrol A.15.2.1</a:t>
            </a:r>
            <a:endParaRPr lang="en-US" sz="1400" dirty="0"/>
          </a:p>
        </p:txBody>
      </p:sp>
      <p:sp>
        <p:nvSpPr>
          <p:cNvPr id="69" name="Rectangle 68"/>
          <p:cNvSpPr/>
          <p:nvPr/>
        </p:nvSpPr>
        <p:spPr>
          <a:xfrm>
            <a:off x="7538412" y="1037648"/>
            <a:ext cx="1328954" cy="523220"/>
          </a:xfrm>
          <a:prstGeom prst="rect">
            <a:avLst/>
          </a:prstGeom>
        </p:spPr>
        <p:txBody>
          <a:bodyPr wrap="none">
            <a:spAutoFit/>
          </a:bodyPr>
          <a:lstStyle/>
          <a:p>
            <a:pPr algn="ctr"/>
            <a:r>
              <a:rPr lang="en-US" sz="1400" dirty="0"/>
              <a:t>c</a:t>
            </a:r>
            <a:r>
              <a:rPr lang="en-US" sz="1400" dirty="0" smtClean="0"/>
              <a:t>ontrol A.8.1.4</a:t>
            </a:r>
          </a:p>
          <a:p>
            <a:pPr algn="ctr"/>
            <a:r>
              <a:rPr lang="en-US" sz="1400" dirty="0" smtClean="0"/>
              <a:t>control A.9.2.6</a:t>
            </a:r>
            <a:endParaRPr lang="en-US" sz="1400" dirty="0"/>
          </a:p>
        </p:txBody>
      </p:sp>
      <p:pic>
        <p:nvPicPr>
          <p:cNvPr id="70" name="Picture 6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15089" y="2194574"/>
            <a:ext cx="385119" cy="171608"/>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5466" y="2159136"/>
            <a:ext cx="245019" cy="292165"/>
          </a:xfrm>
          <a:prstGeom prst="rect">
            <a:avLst/>
          </a:prstGeom>
        </p:spPr>
      </p:pic>
      <p:pic>
        <p:nvPicPr>
          <p:cNvPr id="71" name="Picture 7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81196" y="2143383"/>
            <a:ext cx="225126" cy="285736"/>
          </a:xfrm>
          <a:prstGeom prst="rect">
            <a:avLst/>
          </a:prstGeom>
        </p:spPr>
      </p:pic>
      <p:grpSp>
        <p:nvGrpSpPr>
          <p:cNvPr id="72" name="Group 8"/>
          <p:cNvGrpSpPr>
            <a:grpSpLocks noChangeAspect="1"/>
          </p:cNvGrpSpPr>
          <p:nvPr/>
        </p:nvGrpSpPr>
        <p:grpSpPr bwMode="auto">
          <a:xfrm>
            <a:off x="6660449" y="2161197"/>
            <a:ext cx="228415" cy="247650"/>
            <a:chOff x="2853" y="1431"/>
            <a:chExt cx="190" cy="206"/>
          </a:xfrm>
        </p:grpSpPr>
        <p:sp>
          <p:nvSpPr>
            <p:cNvPr id="73"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79" name="Freeform 78"/>
          <p:cNvSpPr>
            <a:spLocks noEditPoints="1"/>
          </p:cNvSpPr>
          <p:nvPr/>
        </p:nvSpPr>
        <p:spPr bwMode="auto">
          <a:xfrm>
            <a:off x="5138118" y="2127058"/>
            <a:ext cx="302467" cy="337659"/>
          </a:xfrm>
          <a:custGeom>
            <a:avLst/>
            <a:gdLst>
              <a:gd name="T0" fmla="*/ 135 w 631"/>
              <a:gd name="T1" fmla="*/ 621 h 635"/>
              <a:gd name="T2" fmla="*/ 79 w 631"/>
              <a:gd name="T3" fmla="*/ 595 h 635"/>
              <a:gd name="T4" fmla="*/ 14 w 631"/>
              <a:gd name="T5" fmla="*/ 595 h 635"/>
              <a:gd name="T6" fmla="*/ 14 w 631"/>
              <a:gd name="T7" fmla="*/ 530 h 635"/>
              <a:gd name="T8" fmla="*/ 294 w 631"/>
              <a:gd name="T9" fmla="*/ 49 h 635"/>
              <a:gd name="T10" fmla="*/ 544 w 631"/>
              <a:gd name="T11" fmla="*/ 65 h 635"/>
              <a:gd name="T12" fmla="*/ 448 w 631"/>
              <a:gd name="T13" fmla="*/ 363 h 635"/>
              <a:gd name="T14" fmla="*/ 346 w 631"/>
              <a:gd name="T15" fmla="*/ 328 h 635"/>
              <a:gd name="T16" fmla="*/ 273 w 631"/>
              <a:gd name="T17" fmla="*/ 483 h 635"/>
              <a:gd name="T18" fmla="*/ 273 w 631"/>
              <a:gd name="T19" fmla="*/ 547 h 635"/>
              <a:gd name="T20" fmla="*/ 167 w 631"/>
              <a:gd name="T21" fmla="*/ 635 h 635"/>
              <a:gd name="T22" fmla="*/ 94 w 631"/>
              <a:gd name="T23" fmla="*/ 563 h 635"/>
              <a:gd name="T24" fmla="*/ 145 w 631"/>
              <a:gd name="T25" fmla="*/ 611 h 635"/>
              <a:gd name="T26" fmla="*/ 189 w 631"/>
              <a:gd name="T27" fmla="*/ 611 h 635"/>
              <a:gd name="T28" fmla="*/ 273 w 631"/>
              <a:gd name="T29" fmla="*/ 515 h 635"/>
              <a:gd name="T30" fmla="*/ 218 w 631"/>
              <a:gd name="T31" fmla="*/ 447 h 635"/>
              <a:gd name="T32" fmla="*/ 218 w 631"/>
              <a:gd name="T33" fmla="*/ 437 h 635"/>
              <a:gd name="T34" fmla="*/ 349 w 631"/>
              <a:gd name="T35" fmla="*/ 313 h 635"/>
              <a:gd name="T36" fmla="*/ 448 w 631"/>
              <a:gd name="T37" fmla="*/ 349 h 635"/>
              <a:gd name="T38" fmla="*/ 534 w 631"/>
              <a:gd name="T39" fmla="*/ 75 h 635"/>
              <a:gd name="T40" fmla="*/ 304 w 631"/>
              <a:gd name="T41" fmla="*/ 58 h 635"/>
              <a:gd name="T42" fmla="*/ 295 w 631"/>
              <a:gd name="T43" fmla="*/ 268 h 635"/>
              <a:gd name="T44" fmla="*/ 14 w 631"/>
              <a:gd name="T45" fmla="*/ 562 h 635"/>
              <a:gd name="T46" fmla="*/ 46 w 631"/>
              <a:gd name="T47" fmla="*/ 594 h 635"/>
              <a:gd name="T48" fmla="*/ 89 w 631"/>
              <a:gd name="T49" fmla="*/ 565 h 635"/>
              <a:gd name="T50" fmla="*/ 448 w 631"/>
              <a:gd name="T51" fmla="*/ 285 h 635"/>
              <a:gd name="T52" fmla="*/ 350 w 631"/>
              <a:gd name="T53" fmla="*/ 104 h 635"/>
              <a:gd name="T54" fmla="*/ 488 w 631"/>
              <a:gd name="T55" fmla="*/ 120 h 635"/>
              <a:gd name="T56" fmla="*/ 504 w 631"/>
              <a:gd name="T57" fmla="*/ 259 h 635"/>
              <a:gd name="T58" fmla="*/ 406 w 631"/>
              <a:gd name="T59" fmla="*/ 93 h 635"/>
              <a:gd name="T60" fmla="*/ 376 w 631"/>
              <a:gd name="T61" fmla="*/ 233 h 635"/>
              <a:gd name="T62" fmla="*/ 514 w 631"/>
              <a:gd name="T63" fmla="*/ 186 h 635"/>
              <a:gd name="T64" fmla="*/ 406 w 631"/>
              <a:gd name="T65" fmla="*/ 9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1" h="635">
                <a:moveTo>
                  <a:pt x="167" y="635"/>
                </a:moveTo>
                <a:cubicBezTo>
                  <a:pt x="155" y="635"/>
                  <a:pt x="143" y="630"/>
                  <a:pt x="135" y="621"/>
                </a:cubicBezTo>
                <a:cubicBezTo>
                  <a:pt x="94" y="580"/>
                  <a:pt x="94" y="580"/>
                  <a:pt x="94" y="580"/>
                </a:cubicBezTo>
                <a:cubicBezTo>
                  <a:pt x="79" y="595"/>
                  <a:pt x="79" y="595"/>
                  <a:pt x="79" y="595"/>
                </a:cubicBezTo>
                <a:cubicBezTo>
                  <a:pt x="70" y="604"/>
                  <a:pt x="59" y="608"/>
                  <a:pt x="46" y="608"/>
                </a:cubicBezTo>
                <a:cubicBezTo>
                  <a:pt x="34" y="608"/>
                  <a:pt x="22" y="604"/>
                  <a:pt x="14" y="595"/>
                </a:cubicBezTo>
                <a:cubicBezTo>
                  <a:pt x="5" y="586"/>
                  <a:pt x="0" y="575"/>
                  <a:pt x="0" y="562"/>
                </a:cubicBezTo>
                <a:cubicBezTo>
                  <a:pt x="0" y="550"/>
                  <a:pt x="5" y="538"/>
                  <a:pt x="14" y="530"/>
                </a:cubicBezTo>
                <a:cubicBezTo>
                  <a:pt x="281" y="262"/>
                  <a:pt x="281" y="262"/>
                  <a:pt x="281" y="262"/>
                </a:cubicBezTo>
                <a:cubicBezTo>
                  <a:pt x="230" y="189"/>
                  <a:pt x="235" y="108"/>
                  <a:pt x="294" y="49"/>
                </a:cubicBezTo>
                <a:cubicBezTo>
                  <a:pt x="326" y="17"/>
                  <a:pt x="364" y="0"/>
                  <a:pt x="406" y="0"/>
                </a:cubicBezTo>
                <a:cubicBezTo>
                  <a:pt x="453" y="0"/>
                  <a:pt x="503" y="23"/>
                  <a:pt x="544" y="65"/>
                </a:cubicBezTo>
                <a:cubicBezTo>
                  <a:pt x="625" y="145"/>
                  <a:pt x="631" y="243"/>
                  <a:pt x="560" y="314"/>
                </a:cubicBezTo>
                <a:cubicBezTo>
                  <a:pt x="528" y="346"/>
                  <a:pt x="489" y="363"/>
                  <a:pt x="448" y="363"/>
                </a:cubicBezTo>
                <a:cubicBezTo>
                  <a:pt x="448" y="363"/>
                  <a:pt x="448" y="363"/>
                  <a:pt x="448" y="363"/>
                </a:cubicBezTo>
                <a:cubicBezTo>
                  <a:pt x="414" y="363"/>
                  <a:pt x="379" y="351"/>
                  <a:pt x="346" y="328"/>
                </a:cubicBezTo>
                <a:cubicBezTo>
                  <a:pt x="232" y="442"/>
                  <a:pt x="232" y="442"/>
                  <a:pt x="232" y="442"/>
                </a:cubicBezTo>
                <a:cubicBezTo>
                  <a:pt x="273" y="483"/>
                  <a:pt x="273" y="483"/>
                  <a:pt x="273" y="483"/>
                </a:cubicBezTo>
                <a:cubicBezTo>
                  <a:pt x="282" y="491"/>
                  <a:pt x="287" y="503"/>
                  <a:pt x="287" y="515"/>
                </a:cubicBezTo>
                <a:cubicBezTo>
                  <a:pt x="287" y="527"/>
                  <a:pt x="282" y="538"/>
                  <a:pt x="273" y="547"/>
                </a:cubicBezTo>
                <a:cubicBezTo>
                  <a:pt x="199" y="621"/>
                  <a:pt x="199" y="621"/>
                  <a:pt x="199" y="621"/>
                </a:cubicBezTo>
                <a:cubicBezTo>
                  <a:pt x="191" y="630"/>
                  <a:pt x="179" y="635"/>
                  <a:pt x="167" y="635"/>
                </a:cubicBezTo>
                <a:close/>
                <a:moveTo>
                  <a:pt x="94" y="563"/>
                </a:moveTo>
                <a:cubicBezTo>
                  <a:pt x="94" y="563"/>
                  <a:pt x="94" y="563"/>
                  <a:pt x="94" y="563"/>
                </a:cubicBezTo>
                <a:cubicBezTo>
                  <a:pt x="96" y="563"/>
                  <a:pt x="97" y="564"/>
                  <a:pt x="99" y="565"/>
                </a:cubicBezTo>
                <a:cubicBezTo>
                  <a:pt x="145" y="611"/>
                  <a:pt x="145" y="611"/>
                  <a:pt x="145" y="611"/>
                </a:cubicBezTo>
                <a:cubicBezTo>
                  <a:pt x="151" y="617"/>
                  <a:pt x="159" y="621"/>
                  <a:pt x="167" y="621"/>
                </a:cubicBezTo>
                <a:cubicBezTo>
                  <a:pt x="175" y="621"/>
                  <a:pt x="183" y="617"/>
                  <a:pt x="189" y="611"/>
                </a:cubicBezTo>
                <a:cubicBezTo>
                  <a:pt x="263" y="537"/>
                  <a:pt x="263" y="537"/>
                  <a:pt x="263" y="537"/>
                </a:cubicBezTo>
                <a:cubicBezTo>
                  <a:pt x="269" y="531"/>
                  <a:pt x="273" y="523"/>
                  <a:pt x="273" y="515"/>
                </a:cubicBezTo>
                <a:cubicBezTo>
                  <a:pt x="273" y="506"/>
                  <a:pt x="269" y="498"/>
                  <a:pt x="263" y="493"/>
                </a:cubicBezTo>
                <a:cubicBezTo>
                  <a:pt x="218" y="447"/>
                  <a:pt x="218" y="447"/>
                  <a:pt x="218" y="447"/>
                </a:cubicBezTo>
                <a:cubicBezTo>
                  <a:pt x="216" y="445"/>
                  <a:pt x="215" y="443"/>
                  <a:pt x="215" y="442"/>
                </a:cubicBezTo>
                <a:cubicBezTo>
                  <a:pt x="215" y="440"/>
                  <a:pt x="216" y="438"/>
                  <a:pt x="218" y="437"/>
                </a:cubicBezTo>
                <a:cubicBezTo>
                  <a:pt x="340" y="314"/>
                  <a:pt x="340" y="314"/>
                  <a:pt x="340" y="314"/>
                </a:cubicBezTo>
                <a:cubicBezTo>
                  <a:pt x="343" y="312"/>
                  <a:pt x="346" y="311"/>
                  <a:pt x="349" y="313"/>
                </a:cubicBezTo>
                <a:cubicBezTo>
                  <a:pt x="381" y="337"/>
                  <a:pt x="415" y="349"/>
                  <a:pt x="448" y="349"/>
                </a:cubicBezTo>
                <a:cubicBezTo>
                  <a:pt x="448" y="349"/>
                  <a:pt x="448" y="349"/>
                  <a:pt x="448" y="349"/>
                </a:cubicBezTo>
                <a:cubicBezTo>
                  <a:pt x="486" y="349"/>
                  <a:pt x="521" y="334"/>
                  <a:pt x="550" y="304"/>
                </a:cubicBezTo>
                <a:cubicBezTo>
                  <a:pt x="615" y="239"/>
                  <a:pt x="609" y="149"/>
                  <a:pt x="534" y="75"/>
                </a:cubicBezTo>
                <a:cubicBezTo>
                  <a:pt x="495" y="36"/>
                  <a:pt x="450" y="14"/>
                  <a:pt x="406" y="14"/>
                </a:cubicBezTo>
                <a:cubicBezTo>
                  <a:pt x="368" y="14"/>
                  <a:pt x="333" y="30"/>
                  <a:pt x="304" y="58"/>
                </a:cubicBezTo>
                <a:cubicBezTo>
                  <a:pt x="249" y="114"/>
                  <a:pt x="246" y="191"/>
                  <a:pt x="295" y="259"/>
                </a:cubicBezTo>
                <a:cubicBezTo>
                  <a:pt x="297" y="262"/>
                  <a:pt x="297" y="266"/>
                  <a:pt x="295" y="268"/>
                </a:cubicBezTo>
                <a:cubicBezTo>
                  <a:pt x="23" y="539"/>
                  <a:pt x="23" y="539"/>
                  <a:pt x="23" y="539"/>
                </a:cubicBezTo>
                <a:cubicBezTo>
                  <a:pt x="17" y="546"/>
                  <a:pt x="14" y="554"/>
                  <a:pt x="14" y="562"/>
                </a:cubicBezTo>
                <a:cubicBezTo>
                  <a:pt x="14" y="571"/>
                  <a:pt x="17" y="579"/>
                  <a:pt x="23" y="585"/>
                </a:cubicBezTo>
                <a:cubicBezTo>
                  <a:pt x="30" y="591"/>
                  <a:pt x="38" y="594"/>
                  <a:pt x="46" y="594"/>
                </a:cubicBezTo>
                <a:cubicBezTo>
                  <a:pt x="55" y="594"/>
                  <a:pt x="63" y="591"/>
                  <a:pt x="69" y="585"/>
                </a:cubicBezTo>
                <a:cubicBezTo>
                  <a:pt x="89" y="565"/>
                  <a:pt x="89" y="565"/>
                  <a:pt x="89" y="565"/>
                </a:cubicBezTo>
                <a:cubicBezTo>
                  <a:pt x="90" y="564"/>
                  <a:pt x="92" y="563"/>
                  <a:pt x="94" y="563"/>
                </a:cubicBezTo>
                <a:close/>
                <a:moveTo>
                  <a:pt x="448" y="285"/>
                </a:moveTo>
                <a:cubicBezTo>
                  <a:pt x="421" y="285"/>
                  <a:pt x="394" y="271"/>
                  <a:pt x="366" y="243"/>
                </a:cubicBezTo>
                <a:cubicBezTo>
                  <a:pt x="296" y="173"/>
                  <a:pt x="331" y="122"/>
                  <a:pt x="350" y="104"/>
                </a:cubicBezTo>
                <a:cubicBezTo>
                  <a:pt x="367" y="87"/>
                  <a:pt x="386" y="79"/>
                  <a:pt x="406" y="79"/>
                </a:cubicBezTo>
                <a:cubicBezTo>
                  <a:pt x="442" y="79"/>
                  <a:pt x="473" y="105"/>
                  <a:pt x="488" y="120"/>
                </a:cubicBezTo>
                <a:cubicBezTo>
                  <a:pt x="509" y="141"/>
                  <a:pt x="523" y="162"/>
                  <a:pt x="528" y="183"/>
                </a:cubicBezTo>
                <a:cubicBezTo>
                  <a:pt x="535" y="210"/>
                  <a:pt x="527" y="236"/>
                  <a:pt x="504" y="259"/>
                </a:cubicBezTo>
                <a:cubicBezTo>
                  <a:pt x="487" y="276"/>
                  <a:pt x="468" y="285"/>
                  <a:pt x="448" y="285"/>
                </a:cubicBezTo>
                <a:close/>
                <a:moveTo>
                  <a:pt x="406" y="93"/>
                </a:moveTo>
                <a:cubicBezTo>
                  <a:pt x="389" y="93"/>
                  <a:pt x="374" y="100"/>
                  <a:pt x="360" y="114"/>
                </a:cubicBezTo>
                <a:cubicBezTo>
                  <a:pt x="341" y="133"/>
                  <a:pt x="317" y="174"/>
                  <a:pt x="376" y="233"/>
                </a:cubicBezTo>
                <a:cubicBezTo>
                  <a:pt x="420" y="277"/>
                  <a:pt x="460" y="283"/>
                  <a:pt x="495" y="249"/>
                </a:cubicBezTo>
                <a:cubicBezTo>
                  <a:pt x="514" y="229"/>
                  <a:pt x="520" y="209"/>
                  <a:pt x="514" y="186"/>
                </a:cubicBezTo>
                <a:cubicBezTo>
                  <a:pt x="510" y="168"/>
                  <a:pt x="498" y="149"/>
                  <a:pt x="478" y="130"/>
                </a:cubicBezTo>
                <a:cubicBezTo>
                  <a:pt x="465" y="116"/>
                  <a:pt x="437" y="93"/>
                  <a:pt x="406" y="93"/>
                </a:cubicBezTo>
                <a:close/>
              </a:path>
            </a:pathLst>
          </a:custGeom>
          <a:solidFill>
            <a:schemeClr val="tx1"/>
          </a:solid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79581" y="2190282"/>
            <a:ext cx="368159" cy="209227"/>
          </a:xfrm>
          <a:prstGeom prst="rect">
            <a:avLst/>
          </a:prstGeom>
        </p:spPr>
      </p:pic>
      <p:sp>
        <p:nvSpPr>
          <p:cNvPr id="58" name="Oval 57"/>
          <p:cNvSpPr/>
          <p:nvPr/>
        </p:nvSpPr>
        <p:spPr>
          <a:xfrm>
            <a:off x="785757" y="1562192"/>
            <a:ext cx="84806" cy="744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84129875"/>
      </p:ext>
    </p:extLst>
  </p:cSld>
  <p:clrMapOvr>
    <a:masterClrMapping/>
  </p:clrMapOvr>
  <mc:AlternateContent xmlns:mc="http://schemas.openxmlformats.org/markup-compatibility/2006" xmlns:p14="http://schemas.microsoft.com/office/powerpoint/2010/main">
    <mc:Choice Requires="p14">
      <p:transition spd="slow" p14:dur="2000" advTm="642"/>
    </mc:Choice>
    <mc:Fallback xmlns="">
      <p:transition spd="slow" advTm="642"/>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M&amp;A and GDPR</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M&amp;A and </a:t>
            </a:r>
            <a:r>
              <a:rPr lang="en-GB" dirty="0"/>
              <a:t>GDPR</a:t>
            </a:r>
            <a:endParaRPr lang="en-GB" dirty="0"/>
          </a:p>
        </p:txBody>
      </p:sp>
    </p:spTree>
    <p:extLst>
      <p:ext uri="{BB962C8B-B14F-4D97-AF65-F5344CB8AC3E}">
        <p14:creationId xmlns:p14="http://schemas.microsoft.com/office/powerpoint/2010/main" val="2210693103"/>
      </p:ext>
    </p:extLst>
  </p:cSld>
  <p:clrMapOvr>
    <a:masterClrMapping/>
  </p:clrMapOvr>
  <mc:AlternateContent xmlns:mc="http://schemas.openxmlformats.org/markup-compatibility/2006" xmlns:p14="http://schemas.microsoft.com/office/powerpoint/2010/main">
    <mc:Choice Requires="p14">
      <p:transition spd="slow" p14:dur="2000" advTm="566"/>
    </mc:Choice>
    <mc:Fallback xmlns="">
      <p:transition spd="slow" advTm="566"/>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Why M&amp;A need Cyber Security support?</a:t>
            </a:r>
          </a:p>
          <a:p>
            <a:r>
              <a:rPr lang="en-US" dirty="0"/>
              <a:t>What is the </a:t>
            </a:r>
            <a:r>
              <a:rPr lang="en-US" dirty="0" smtClean="0"/>
              <a:t>impact from the GDPR?</a:t>
            </a:r>
          </a:p>
          <a:p>
            <a:r>
              <a:rPr lang="en-US" dirty="0" smtClean="0"/>
              <a:t>What </a:t>
            </a:r>
            <a:r>
              <a:rPr lang="en-US" dirty="0"/>
              <a:t>value does a security professional bring to the team</a:t>
            </a:r>
            <a:r>
              <a:rPr lang="en-US" dirty="0" smtClean="0"/>
              <a:t>?</a:t>
            </a:r>
          </a:p>
        </p:txBody>
      </p:sp>
      <p:sp>
        <p:nvSpPr>
          <p:cNvPr id="3" name="Text Placeholder 2"/>
          <p:cNvSpPr>
            <a:spLocks noGrp="1"/>
          </p:cNvSpPr>
          <p:nvPr>
            <p:ph type="body" sz="quarter" idx="12"/>
          </p:nvPr>
        </p:nvSpPr>
        <p:spPr/>
        <p:txBody>
          <a:bodyPr/>
          <a:lstStyle/>
          <a:p>
            <a:r>
              <a:rPr lang="en-GB" dirty="0" smtClean="0"/>
              <a:t>Cybersecurity and GDPR for M&amp;A</a:t>
            </a:r>
            <a:endParaRPr lang="en-GB" dirty="0"/>
          </a:p>
        </p:txBody>
      </p:sp>
    </p:spTree>
    <p:extLst>
      <p:ext uri="{BB962C8B-B14F-4D97-AF65-F5344CB8AC3E}">
        <p14:creationId xmlns:p14="http://schemas.microsoft.com/office/powerpoint/2010/main" val="3500331410"/>
      </p:ext>
    </p:extLst>
  </p:cSld>
  <p:clrMapOvr>
    <a:masterClrMapping/>
  </p:clrMapOvr>
  <mc:AlternateContent xmlns:mc="http://schemas.openxmlformats.org/markup-compatibility/2006" xmlns:p14="http://schemas.microsoft.com/office/powerpoint/2010/main">
    <mc:Choice Requires="p14">
      <p:transition spd="slow" p14:dur="2000" advTm="409"/>
    </mc:Choice>
    <mc:Fallback xmlns="">
      <p:transition spd="slow" advTm="40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Confidentiality</a:t>
            </a:r>
          </a:p>
          <a:p>
            <a:r>
              <a:rPr lang="en-US" dirty="0"/>
              <a:t>Speed</a:t>
            </a:r>
          </a:p>
          <a:p>
            <a:r>
              <a:rPr lang="en-US" dirty="0"/>
              <a:t>Business as usual</a:t>
            </a:r>
          </a:p>
          <a:p>
            <a:pPr lvl="1"/>
            <a:r>
              <a:rPr lang="en-US" sz="1800" dirty="0"/>
              <a:t>Zero Impact</a:t>
            </a:r>
          </a:p>
          <a:p>
            <a:r>
              <a:rPr lang="en-US" dirty="0"/>
              <a:t>Informed Business Decision on </a:t>
            </a:r>
            <a:r>
              <a:rPr lang="en-US" dirty="0" smtClean="0"/>
              <a:t>Risk</a:t>
            </a:r>
            <a:endParaRPr lang="en-US" dirty="0"/>
          </a:p>
        </p:txBody>
      </p:sp>
      <p:sp>
        <p:nvSpPr>
          <p:cNvPr id="4" name="Text Placeholder 3"/>
          <p:cNvSpPr>
            <a:spLocks noGrp="1"/>
          </p:cNvSpPr>
          <p:nvPr>
            <p:ph type="body" sz="quarter" idx="12"/>
          </p:nvPr>
        </p:nvSpPr>
        <p:spPr/>
        <p:txBody>
          <a:bodyPr/>
          <a:lstStyle/>
          <a:p>
            <a:r>
              <a:rPr lang="en-US" dirty="0"/>
              <a:t>Business Drivers</a:t>
            </a:r>
            <a:endParaRPr lang="en-GB" dirty="0"/>
          </a:p>
        </p:txBody>
      </p:sp>
    </p:spTree>
    <p:custDataLst>
      <p:tags r:id="rId1"/>
    </p:custDataLst>
    <p:extLst>
      <p:ext uri="{BB962C8B-B14F-4D97-AF65-F5344CB8AC3E}">
        <p14:creationId xmlns:p14="http://schemas.microsoft.com/office/powerpoint/2010/main" val="3284851963"/>
      </p:ext>
    </p:extLst>
  </p:cSld>
  <p:clrMapOvr>
    <a:masterClrMapping/>
  </p:clrMapOvr>
  <mc:AlternateContent xmlns:mc="http://schemas.openxmlformats.org/markup-compatibility/2006" xmlns:p14="http://schemas.microsoft.com/office/powerpoint/2010/main">
    <mc:Choice Requires="p14">
      <p:transition spd="slow" p14:dur="2000" advTm="1913"/>
    </mc:Choice>
    <mc:Fallback xmlns="">
      <p:transition spd="slow" advTm="1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2000" dirty="0"/>
              <a:t>Special Interest Groups – gain from the Operation</a:t>
            </a:r>
          </a:p>
          <a:p>
            <a:pPr lvl="1"/>
            <a:r>
              <a:rPr lang="en-US" sz="1800" dirty="0"/>
              <a:t>Financial Criminals</a:t>
            </a:r>
          </a:p>
          <a:p>
            <a:pPr lvl="1"/>
            <a:r>
              <a:rPr lang="en-US" sz="1800" dirty="0"/>
              <a:t>Competitors</a:t>
            </a:r>
          </a:p>
          <a:p>
            <a:pPr lvl="1"/>
            <a:r>
              <a:rPr lang="en-US" sz="1800" dirty="0"/>
              <a:t>Acquisition / Merger Company</a:t>
            </a:r>
          </a:p>
          <a:p>
            <a:pPr lvl="1"/>
            <a:r>
              <a:rPr lang="en-US" sz="1800" dirty="0"/>
              <a:t>Disgruntled Employees</a:t>
            </a:r>
          </a:p>
          <a:p>
            <a:r>
              <a:rPr lang="en-US" sz="2000" dirty="0"/>
              <a:t>General Interest Groups – gain from Impact</a:t>
            </a:r>
          </a:p>
          <a:p>
            <a:pPr lvl="1"/>
            <a:r>
              <a:rPr lang="en-US" sz="1800" dirty="0"/>
              <a:t>Script Kiddies / Hackers</a:t>
            </a:r>
          </a:p>
          <a:p>
            <a:pPr lvl="1"/>
            <a:r>
              <a:rPr lang="en-US" sz="1800" dirty="0"/>
              <a:t>Hacktivists / Terrorists</a:t>
            </a:r>
          </a:p>
          <a:p>
            <a:pPr lvl="1"/>
            <a:r>
              <a:rPr lang="en-US" sz="1800" dirty="0" smtClean="0"/>
              <a:t>Spies</a:t>
            </a:r>
            <a:endParaRPr lang="en-US" sz="1800" dirty="0"/>
          </a:p>
        </p:txBody>
      </p:sp>
      <p:sp>
        <p:nvSpPr>
          <p:cNvPr id="4" name="Text Placeholder 3"/>
          <p:cNvSpPr>
            <a:spLocks noGrp="1"/>
          </p:cNvSpPr>
          <p:nvPr>
            <p:ph type="body" sz="quarter" idx="12"/>
          </p:nvPr>
        </p:nvSpPr>
        <p:spPr/>
        <p:txBody>
          <a:bodyPr/>
          <a:lstStyle/>
          <a:p>
            <a:r>
              <a:rPr lang="en-GB" dirty="0" smtClean="0"/>
              <a:t>M&amp;A Threats</a:t>
            </a:r>
            <a:endParaRPr lang="en-GB" dirty="0"/>
          </a:p>
        </p:txBody>
      </p:sp>
    </p:spTree>
    <p:custDataLst>
      <p:tags r:id="rId1"/>
    </p:custDataLst>
    <p:extLst>
      <p:ext uri="{BB962C8B-B14F-4D97-AF65-F5344CB8AC3E}">
        <p14:creationId xmlns:p14="http://schemas.microsoft.com/office/powerpoint/2010/main" val="1571972877"/>
      </p:ext>
    </p:extLst>
  </p:cSld>
  <p:clrMapOvr>
    <a:masterClrMapping/>
  </p:clrMapOvr>
  <mc:AlternateContent xmlns:mc="http://schemas.openxmlformats.org/markup-compatibility/2006" xmlns:p14="http://schemas.microsoft.com/office/powerpoint/2010/main">
    <mc:Choice Requires="p14">
      <p:transition spd="slow" p14:dur="2000" advTm="3615"/>
    </mc:Choice>
    <mc:Fallback xmlns="">
      <p:transition spd="slow" advTm="3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This used to be the only threat…</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597" y="1151512"/>
            <a:ext cx="5240403" cy="3743784"/>
          </a:xfrm>
          <a:prstGeom prst="rect">
            <a:avLst/>
          </a:prstGeom>
        </p:spPr>
      </p:pic>
    </p:spTree>
    <p:extLst>
      <p:ext uri="{BB962C8B-B14F-4D97-AF65-F5344CB8AC3E}">
        <p14:creationId xmlns:p14="http://schemas.microsoft.com/office/powerpoint/2010/main" val="543281417"/>
      </p:ext>
    </p:extLst>
  </p:cSld>
  <p:clrMapOvr>
    <a:masterClrMapping/>
  </p:clrMapOvr>
  <mc:AlternateContent xmlns:mc="http://schemas.openxmlformats.org/markup-compatibility/2006" xmlns:p14="http://schemas.microsoft.com/office/powerpoint/2010/main">
    <mc:Choice Requires="p14">
      <p:transition spd="slow" p14:dur="2000" advTm="695"/>
    </mc:Choice>
    <mc:Fallback xmlns="">
      <p:transition spd="slow" advTm="695"/>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GDPR impact </a:t>
            </a:r>
            <a:r>
              <a:rPr lang="en-GB" dirty="0" smtClean="0"/>
              <a:t>has been mostly focused on technology</a:t>
            </a:r>
          </a:p>
          <a:p>
            <a:r>
              <a:rPr lang="en-GB" dirty="0"/>
              <a:t>Understand the general impact of GDPR on M&amp;A prospects</a:t>
            </a:r>
          </a:p>
          <a:p>
            <a:r>
              <a:rPr lang="en-GB" dirty="0" smtClean="0"/>
              <a:t>Impact </a:t>
            </a:r>
            <a:r>
              <a:rPr lang="en-GB" dirty="0"/>
              <a:t>of GDPR on third-party and outsourcing security</a:t>
            </a:r>
          </a:p>
          <a:p>
            <a:r>
              <a:rPr lang="en-GB" dirty="0"/>
              <a:t>Identify </a:t>
            </a:r>
            <a:r>
              <a:rPr lang="en-GB" dirty="0" smtClean="0"/>
              <a:t>specific GDPR</a:t>
            </a:r>
            <a:r>
              <a:rPr lang="en-GB" dirty="0"/>
              <a:t> programs</a:t>
            </a:r>
            <a:r>
              <a:rPr lang="en-GB" dirty="0" smtClean="0"/>
              <a:t>, </a:t>
            </a:r>
            <a:r>
              <a:rPr lang="en-GB" dirty="0"/>
              <a:t>which </a:t>
            </a:r>
            <a:r>
              <a:rPr lang="en-GB" dirty="0" smtClean="0"/>
              <a:t>affect </a:t>
            </a:r>
            <a:r>
              <a:rPr lang="en-GB" dirty="0"/>
              <a:t>third-party, outsourcing and M&amp;A </a:t>
            </a:r>
            <a:r>
              <a:rPr lang="en-GB" dirty="0" smtClean="0"/>
              <a:t>processes</a:t>
            </a:r>
            <a:endParaRPr lang="en-GB" dirty="0"/>
          </a:p>
          <a:p>
            <a:r>
              <a:rPr lang="en-GB" dirty="0" smtClean="0"/>
              <a:t>What </a:t>
            </a:r>
            <a:r>
              <a:rPr lang="en-GB" dirty="0"/>
              <a:t>"privacy" means in the context of M&amp;A activities, outsourcing and </a:t>
            </a:r>
            <a:r>
              <a:rPr lang="en-GB" dirty="0" smtClean="0"/>
              <a:t>third-party</a:t>
            </a:r>
            <a:endParaRPr lang="en-GB" dirty="0"/>
          </a:p>
        </p:txBody>
      </p:sp>
      <p:sp>
        <p:nvSpPr>
          <p:cNvPr id="3" name="Text Placeholder 2"/>
          <p:cNvSpPr>
            <a:spLocks noGrp="1"/>
          </p:cNvSpPr>
          <p:nvPr>
            <p:ph type="body" sz="quarter" idx="12"/>
          </p:nvPr>
        </p:nvSpPr>
        <p:spPr/>
        <p:txBody>
          <a:bodyPr/>
          <a:lstStyle/>
          <a:p>
            <a:r>
              <a:rPr lang="en-US" dirty="0" smtClean="0"/>
              <a:t>What is this all about?</a:t>
            </a:r>
            <a:endParaRPr lang="en-US" dirty="0"/>
          </a:p>
        </p:txBody>
      </p:sp>
    </p:spTree>
    <p:custDataLst>
      <p:tags r:id="rId1"/>
    </p:custDataLst>
    <p:extLst>
      <p:ext uri="{BB962C8B-B14F-4D97-AF65-F5344CB8AC3E}">
        <p14:creationId xmlns:p14="http://schemas.microsoft.com/office/powerpoint/2010/main" val="142218460"/>
      </p:ext>
    </p:extLst>
  </p:cSld>
  <p:clrMapOvr>
    <a:masterClrMapping/>
  </p:clrMapOvr>
  <mc:AlternateContent xmlns:mc="http://schemas.openxmlformats.org/markup-compatibility/2006" xmlns:p14="http://schemas.microsoft.com/office/powerpoint/2010/main">
    <mc:Choice Requires="p14">
      <p:transition spd="slow" p14:dur="2000" advTm="960"/>
    </mc:Choice>
    <mc:Fallback xmlns="">
      <p:transition spd="slow" advTm="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1600" dirty="0"/>
              <a:t>Publicity, raising profile — your interest gets attacker’s interest!</a:t>
            </a:r>
          </a:p>
          <a:p>
            <a:r>
              <a:rPr lang="en-US" sz="1600" dirty="0"/>
              <a:t>Impact on:</a:t>
            </a:r>
          </a:p>
          <a:p>
            <a:pPr lvl="1"/>
            <a:r>
              <a:rPr lang="en-US" dirty="0"/>
              <a:t>Resources</a:t>
            </a:r>
          </a:p>
          <a:p>
            <a:pPr lvl="1"/>
            <a:r>
              <a:rPr lang="en-US" dirty="0"/>
              <a:t>Technologies</a:t>
            </a:r>
          </a:p>
          <a:p>
            <a:pPr lvl="1"/>
            <a:r>
              <a:rPr lang="en-US" dirty="0"/>
              <a:t>Infrastructure</a:t>
            </a:r>
          </a:p>
          <a:p>
            <a:r>
              <a:rPr lang="en-US" sz="1600" dirty="0"/>
              <a:t>Disgruntled Employees</a:t>
            </a:r>
          </a:p>
          <a:p>
            <a:r>
              <a:rPr lang="en-US" sz="1600" dirty="0"/>
              <a:t>Change in threat and risk model</a:t>
            </a:r>
          </a:p>
          <a:p>
            <a:r>
              <a:rPr lang="en-US" sz="1600" dirty="0"/>
              <a:t>Absorbing unknown / </a:t>
            </a:r>
            <a:r>
              <a:rPr lang="en-US" sz="1600" dirty="0" smtClean="0"/>
              <a:t>confusion</a:t>
            </a:r>
            <a:endParaRPr lang="en-US" sz="1600" dirty="0"/>
          </a:p>
          <a:p>
            <a:r>
              <a:rPr lang="en-US" sz="1600" dirty="0"/>
              <a:t>Creating new attack vectors and window of opportunity</a:t>
            </a:r>
          </a:p>
          <a:p>
            <a:r>
              <a:rPr lang="en-US" sz="1600" dirty="0"/>
              <a:t>Business drivers </a:t>
            </a:r>
            <a:r>
              <a:rPr lang="en-US" sz="1600" dirty="0" smtClean="0"/>
              <a:t>force the hand of the </a:t>
            </a:r>
            <a:r>
              <a:rPr lang="en-US" sz="1600" dirty="0"/>
              <a:t>Security Manager very quickly</a:t>
            </a:r>
          </a:p>
          <a:p>
            <a:r>
              <a:rPr lang="en-US" sz="1600" b="1" dirty="0">
                <a:solidFill>
                  <a:srgbClr val="FF0000"/>
                </a:solidFill>
              </a:rPr>
              <a:t>Are we all really equipped for change</a:t>
            </a:r>
            <a:r>
              <a:rPr lang="en-US" sz="1600" b="1" dirty="0" smtClean="0">
                <a:solidFill>
                  <a:srgbClr val="FF0000"/>
                </a:solidFill>
              </a:rPr>
              <a:t>?</a:t>
            </a:r>
            <a:endParaRPr lang="en-US" sz="1600" b="1" dirty="0">
              <a:solidFill>
                <a:srgbClr val="FF0000"/>
              </a:solidFill>
            </a:endParaRPr>
          </a:p>
        </p:txBody>
      </p:sp>
      <p:sp>
        <p:nvSpPr>
          <p:cNvPr id="4" name="Text Placeholder 3"/>
          <p:cNvSpPr>
            <a:spLocks noGrp="1"/>
          </p:cNvSpPr>
          <p:nvPr>
            <p:ph type="body" sz="quarter" idx="12"/>
          </p:nvPr>
        </p:nvSpPr>
        <p:spPr/>
        <p:txBody>
          <a:bodyPr/>
          <a:lstStyle/>
          <a:p>
            <a:r>
              <a:rPr lang="en-GB" dirty="0" smtClean="0"/>
              <a:t>Introspection moment</a:t>
            </a:r>
            <a:endParaRPr lang="en-GB" dirty="0"/>
          </a:p>
        </p:txBody>
      </p:sp>
    </p:spTree>
    <p:custDataLst>
      <p:tags r:id="rId1"/>
    </p:custDataLst>
    <p:extLst>
      <p:ext uri="{BB962C8B-B14F-4D97-AF65-F5344CB8AC3E}">
        <p14:creationId xmlns:p14="http://schemas.microsoft.com/office/powerpoint/2010/main" val="377099003"/>
      </p:ext>
    </p:extLst>
  </p:cSld>
  <p:clrMapOvr>
    <a:masterClrMapping/>
  </p:clrMapOvr>
  <mc:AlternateContent xmlns:mc="http://schemas.openxmlformats.org/markup-compatibility/2006" xmlns:p14="http://schemas.microsoft.com/office/powerpoint/2010/main">
    <mc:Choice Requires="p14">
      <p:transition spd="slow" p14:dur="2000" advTm="105975"/>
    </mc:Choice>
    <mc:Fallback xmlns="">
      <p:transition spd="slow" advTm="105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Significant </a:t>
            </a:r>
            <a:r>
              <a:rPr lang="en-GB" dirty="0">
                <a:solidFill>
                  <a:schemeClr val="tx1"/>
                </a:solidFill>
              </a:rPr>
              <a:t>behavioural change in </a:t>
            </a:r>
            <a:r>
              <a:rPr lang="en-GB" dirty="0" smtClean="0">
                <a:solidFill>
                  <a:schemeClr val="tx1"/>
                </a:solidFill>
              </a:rPr>
              <a:t>acquirers</a:t>
            </a:r>
          </a:p>
          <a:p>
            <a:endParaRPr lang="en-GB" dirty="0" smtClean="0">
              <a:solidFill>
                <a:schemeClr val="tx1"/>
              </a:solidFill>
            </a:endParaRPr>
          </a:p>
          <a:p>
            <a:r>
              <a:rPr lang="en-GB" dirty="0" smtClean="0">
                <a:solidFill>
                  <a:schemeClr val="tx1"/>
                </a:solidFill>
              </a:rPr>
              <a:t>Embed GDPR considerations in technology due diligence</a:t>
            </a:r>
          </a:p>
          <a:p>
            <a:endParaRPr lang="en-GB" dirty="0" smtClean="0">
              <a:solidFill>
                <a:schemeClr val="tx1"/>
              </a:solidFill>
            </a:endParaRPr>
          </a:p>
          <a:p>
            <a:r>
              <a:rPr lang="en-GB" dirty="0" smtClean="0">
                <a:solidFill>
                  <a:schemeClr val="tx1"/>
                </a:solidFill>
              </a:rPr>
              <a:t>Failing to do this brings significant transaction risks</a:t>
            </a:r>
          </a:p>
          <a:p>
            <a:endParaRPr lang="en-GB" dirty="0" smtClean="0"/>
          </a:p>
          <a:p>
            <a:r>
              <a:rPr lang="en-GB" dirty="0" smtClean="0"/>
              <a:t>Gap Analysis for GDPR readiness</a:t>
            </a:r>
          </a:p>
          <a:p>
            <a:endParaRPr lang="en-GB" dirty="0"/>
          </a:p>
          <a:p>
            <a:r>
              <a:rPr lang="en-GB" dirty="0" smtClean="0"/>
              <a:t>Key areas: </a:t>
            </a:r>
            <a:r>
              <a:rPr lang="en-GB" b="1" dirty="0" smtClean="0"/>
              <a:t>due diligence </a:t>
            </a:r>
            <a:r>
              <a:rPr lang="en-GB" dirty="0" smtClean="0"/>
              <a:t>and </a:t>
            </a:r>
            <a:r>
              <a:rPr lang="en-GB" b="1" dirty="0" smtClean="0"/>
              <a:t>post-merger </a:t>
            </a:r>
            <a:r>
              <a:rPr lang="en-GB" dirty="0" smtClean="0"/>
              <a:t>integration</a:t>
            </a:r>
          </a:p>
        </p:txBody>
      </p:sp>
      <p:sp>
        <p:nvSpPr>
          <p:cNvPr id="3" name="Text Placeholder 2"/>
          <p:cNvSpPr>
            <a:spLocks noGrp="1"/>
          </p:cNvSpPr>
          <p:nvPr>
            <p:ph type="body" sz="quarter" idx="12"/>
          </p:nvPr>
        </p:nvSpPr>
        <p:spPr/>
        <p:txBody>
          <a:bodyPr/>
          <a:lstStyle/>
          <a:p>
            <a:r>
              <a:rPr lang="en-GB" dirty="0" smtClean="0"/>
              <a:t>GDPR driving changes in M&amp;A</a:t>
            </a:r>
            <a:endParaRPr lang="en-GB" dirty="0"/>
          </a:p>
        </p:txBody>
      </p:sp>
    </p:spTree>
    <p:custDataLst>
      <p:tags r:id="rId1"/>
    </p:custDataLst>
    <p:extLst>
      <p:ext uri="{BB962C8B-B14F-4D97-AF65-F5344CB8AC3E}">
        <p14:creationId xmlns:p14="http://schemas.microsoft.com/office/powerpoint/2010/main" val="1972096742"/>
      </p:ext>
    </p:extLst>
  </p:cSld>
  <p:clrMapOvr>
    <a:masterClrMapping/>
  </p:clrMapOvr>
  <mc:AlternateContent xmlns:mc="http://schemas.openxmlformats.org/markup-compatibility/2006" xmlns:p14="http://schemas.microsoft.com/office/powerpoint/2010/main">
    <mc:Choice Requires="p14">
      <p:transition spd="slow" p14:dur="2000" advTm="248018"/>
    </mc:Choice>
    <mc:Fallback xmlns="">
      <p:transition spd="slow" advTm="248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Actual liabilities in terms of </a:t>
            </a:r>
            <a:r>
              <a:rPr lang="en-GB" dirty="0" smtClean="0">
                <a:solidFill>
                  <a:schemeClr val="tx1"/>
                </a:solidFill>
              </a:rPr>
              <a:t>compliance</a:t>
            </a:r>
            <a:endParaRPr lang="en-GB" dirty="0">
              <a:solidFill>
                <a:schemeClr val="tx1"/>
              </a:solidFill>
            </a:endParaRPr>
          </a:p>
          <a:p>
            <a:r>
              <a:rPr lang="en-GB" dirty="0" smtClean="0">
                <a:solidFill>
                  <a:schemeClr val="tx1"/>
                </a:solidFill>
              </a:rPr>
              <a:t>How </a:t>
            </a:r>
            <a:r>
              <a:rPr lang="en-GB" dirty="0">
                <a:solidFill>
                  <a:schemeClr val="tx1"/>
                </a:solidFill>
              </a:rPr>
              <a:t>divergent a target is from the </a:t>
            </a:r>
            <a:r>
              <a:rPr lang="en-GB" dirty="0" smtClean="0">
                <a:solidFill>
                  <a:schemeClr val="tx1"/>
                </a:solidFill>
              </a:rPr>
              <a:t>buyer’s internal </a:t>
            </a:r>
            <a:r>
              <a:rPr lang="en-GB" dirty="0">
                <a:solidFill>
                  <a:schemeClr val="tx1"/>
                </a:solidFill>
              </a:rPr>
              <a:t>processes and </a:t>
            </a:r>
            <a:r>
              <a:rPr lang="en-GB" dirty="0" smtClean="0">
                <a:solidFill>
                  <a:schemeClr val="tx1"/>
                </a:solidFill>
              </a:rPr>
              <a:t>standards</a:t>
            </a:r>
          </a:p>
          <a:p>
            <a:pPr lvl="1"/>
            <a:r>
              <a:rPr lang="en-GB" dirty="0" smtClean="0">
                <a:solidFill>
                  <a:schemeClr val="tx1"/>
                </a:solidFill>
              </a:rPr>
              <a:t>potential impact on the post-merger roadmap</a:t>
            </a:r>
            <a:endParaRPr lang="en-GB" dirty="0">
              <a:solidFill>
                <a:schemeClr val="tx1"/>
              </a:solidFill>
            </a:endParaRPr>
          </a:p>
          <a:p>
            <a:r>
              <a:rPr lang="en-GB" dirty="0">
                <a:solidFill>
                  <a:schemeClr val="tx1"/>
                </a:solidFill>
              </a:rPr>
              <a:t>Latent security issues in the </a:t>
            </a:r>
            <a:r>
              <a:rPr lang="en-GB" dirty="0" smtClean="0">
                <a:solidFill>
                  <a:schemeClr val="tx1"/>
                </a:solidFill>
              </a:rPr>
              <a:t>product/service</a:t>
            </a:r>
          </a:p>
          <a:p>
            <a:pPr lvl="1"/>
            <a:r>
              <a:rPr lang="en-GB" dirty="0" smtClean="0">
                <a:solidFill>
                  <a:schemeClr val="tx1"/>
                </a:solidFill>
              </a:rPr>
              <a:t>reputational</a:t>
            </a:r>
            <a:r>
              <a:rPr lang="en-GB" dirty="0">
                <a:solidFill>
                  <a:schemeClr val="tx1"/>
                </a:solidFill>
              </a:rPr>
              <a:t>, operational, financial or legal </a:t>
            </a:r>
            <a:r>
              <a:rPr lang="en-GB" dirty="0" smtClean="0">
                <a:solidFill>
                  <a:schemeClr val="tx1"/>
                </a:solidFill>
              </a:rPr>
              <a:t>impact</a:t>
            </a:r>
            <a:endParaRPr lang="en-GB" dirty="0"/>
          </a:p>
          <a:p>
            <a:r>
              <a:rPr lang="en-GB" dirty="0" smtClean="0">
                <a:solidFill>
                  <a:schemeClr val="tx1"/>
                </a:solidFill>
              </a:rPr>
              <a:t>Identify risks in:</a:t>
            </a:r>
          </a:p>
          <a:p>
            <a:pPr lvl="1"/>
            <a:r>
              <a:rPr lang="en-GB" dirty="0" smtClean="0">
                <a:solidFill>
                  <a:schemeClr val="tx1"/>
                </a:solidFill>
              </a:rPr>
              <a:t>Compliance</a:t>
            </a:r>
          </a:p>
          <a:p>
            <a:pPr lvl="1"/>
            <a:r>
              <a:rPr lang="en-GB" dirty="0" smtClean="0">
                <a:solidFill>
                  <a:schemeClr val="tx1"/>
                </a:solidFill>
              </a:rPr>
              <a:t>Market</a:t>
            </a:r>
          </a:p>
          <a:p>
            <a:pPr lvl="1"/>
            <a:r>
              <a:rPr lang="en-GB" dirty="0"/>
              <a:t>Technical assets including intellectual property </a:t>
            </a:r>
          </a:p>
          <a:p>
            <a:pPr lvl="1"/>
            <a:r>
              <a:rPr lang="en-GB" dirty="0" smtClean="0">
                <a:solidFill>
                  <a:schemeClr val="tx1"/>
                </a:solidFill>
              </a:rPr>
              <a:t>Operations</a:t>
            </a:r>
          </a:p>
          <a:p>
            <a:pPr lvl="1"/>
            <a:r>
              <a:rPr lang="en-GB" dirty="0" smtClean="0"/>
              <a:t>Integration</a:t>
            </a:r>
            <a:endParaRPr lang="en-GB" dirty="0"/>
          </a:p>
        </p:txBody>
      </p:sp>
      <p:sp>
        <p:nvSpPr>
          <p:cNvPr id="3" name="Text Placeholder 2"/>
          <p:cNvSpPr>
            <a:spLocks noGrp="1"/>
          </p:cNvSpPr>
          <p:nvPr>
            <p:ph type="body" sz="quarter" idx="12"/>
          </p:nvPr>
        </p:nvSpPr>
        <p:spPr/>
        <p:txBody>
          <a:bodyPr/>
          <a:lstStyle/>
          <a:p>
            <a:r>
              <a:rPr lang="en-GB" dirty="0" smtClean="0"/>
              <a:t>Due diligence – technical goals</a:t>
            </a:r>
            <a:endParaRPr lang="en-GB" dirty="0"/>
          </a:p>
        </p:txBody>
      </p:sp>
    </p:spTree>
    <p:extLst>
      <p:ext uri="{BB962C8B-B14F-4D97-AF65-F5344CB8AC3E}">
        <p14:creationId xmlns:p14="http://schemas.microsoft.com/office/powerpoint/2010/main" val="910799927"/>
      </p:ext>
    </p:extLst>
  </p:cSld>
  <p:clrMapOvr>
    <a:masterClrMapping/>
  </p:clrMapOvr>
  <mc:AlternateContent xmlns:mc="http://schemas.openxmlformats.org/markup-compatibility/2006" xmlns:p14="http://schemas.microsoft.com/office/powerpoint/2010/main">
    <mc:Choice Requires="p14">
      <p:transition spd="slow" p14:dur="2000" advTm="92292"/>
    </mc:Choice>
    <mc:Fallback xmlns="">
      <p:transition spd="slow" advTm="92292"/>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“Privacy risk”</a:t>
            </a:r>
          </a:p>
          <a:p>
            <a:r>
              <a:rPr lang="en-GB" dirty="0" smtClean="0"/>
              <a:t>Much more comprehensive</a:t>
            </a:r>
          </a:p>
          <a:p>
            <a:r>
              <a:rPr lang="en-GB" dirty="0" smtClean="0"/>
              <a:t>How target collects, stores, uses and transfers personal data</a:t>
            </a:r>
          </a:p>
          <a:p>
            <a:r>
              <a:rPr lang="en-GB" dirty="0" smtClean="0"/>
              <a:t>Historical data breaches</a:t>
            </a:r>
          </a:p>
          <a:p>
            <a:r>
              <a:rPr lang="en-GB" dirty="0" smtClean="0"/>
              <a:t>Include data processing in NDAs</a:t>
            </a:r>
          </a:p>
          <a:p>
            <a:r>
              <a:rPr lang="en-GB" dirty="0" smtClean="0"/>
              <a:t>QUIZ time!</a:t>
            </a:r>
          </a:p>
          <a:p>
            <a:endParaRPr lang="en-GB" dirty="0" smtClean="0"/>
          </a:p>
          <a:p>
            <a:endParaRPr lang="en-GB" dirty="0" smtClean="0"/>
          </a:p>
        </p:txBody>
      </p:sp>
      <p:sp>
        <p:nvSpPr>
          <p:cNvPr id="3" name="Text Placeholder 2"/>
          <p:cNvSpPr>
            <a:spLocks noGrp="1"/>
          </p:cNvSpPr>
          <p:nvPr>
            <p:ph type="body" sz="quarter" idx="12"/>
          </p:nvPr>
        </p:nvSpPr>
        <p:spPr/>
        <p:txBody>
          <a:bodyPr/>
          <a:lstStyle/>
          <a:p>
            <a:r>
              <a:rPr lang="en-GB" dirty="0"/>
              <a:t>Due diligence risk </a:t>
            </a:r>
            <a:r>
              <a:rPr lang="en-GB" dirty="0" smtClean="0"/>
              <a:t>assessment</a:t>
            </a:r>
            <a:endParaRPr lang="en-GB"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121435686"/>
              </p:ext>
            </p:extLst>
          </p:nvPr>
        </p:nvGraphicFramePr>
        <p:xfrm>
          <a:off x="840509"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Buyer</a:t>
                      </a:r>
                      <a:endParaRPr lang="en-GB" dirty="0"/>
                    </a:p>
                  </a:txBody>
                  <a:tcPr/>
                </a:tc>
              </a:tr>
              <a:tr h="455179">
                <a:tc>
                  <a:txBody>
                    <a:bodyPr/>
                    <a:lstStyle/>
                    <a:p>
                      <a:pPr algn="ctr"/>
                      <a:r>
                        <a:rPr lang="en-GB" dirty="0" smtClean="0"/>
                        <a:t>Target</a:t>
                      </a:r>
                      <a:endParaRPr lang="en-GB"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83044067"/>
              </p:ext>
            </p:extLst>
          </p:nvPr>
        </p:nvGraphicFramePr>
        <p:xfrm>
          <a:off x="3579091"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Data</a:t>
                      </a:r>
                      <a:r>
                        <a:rPr lang="en-GB" baseline="0" dirty="0" smtClean="0"/>
                        <a:t> Controller</a:t>
                      </a:r>
                      <a:endParaRPr lang="en-GB" dirty="0"/>
                    </a:p>
                  </a:txBody>
                  <a:tcPr/>
                </a:tc>
              </a:tr>
              <a:tr h="455179">
                <a:tc>
                  <a:txBody>
                    <a:bodyPr/>
                    <a:lstStyle/>
                    <a:p>
                      <a:pPr algn="ctr"/>
                      <a:r>
                        <a:rPr lang="en-GB" dirty="0" smtClean="0"/>
                        <a:t>Data Processor</a:t>
                      </a:r>
                      <a:endParaRPr lang="en-GB" dirty="0"/>
                    </a:p>
                  </a:txBody>
                  <a:tcPr/>
                </a:tc>
              </a:tr>
            </a:tbl>
          </a:graphicData>
        </a:graphic>
      </p:graphicFrame>
      <p:pic>
        <p:nvPicPr>
          <p:cNvPr id="1026" name="Picture 2" descr="ask, bubble, mark, q&amp;a, question, quiz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124" y="2845954"/>
            <a:ext cx="1495136" cy="14951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811339"/>
      </p:ext>
    </p:extLst>
  </p:cSld>
  <p:clrMapOvr>
    <a:masterClrMapping/>
  </p:clrMapOvr>
  <mc:AlternateContent xmlns:mc="http://schemas.openxmlformats.org/markup-compatibility/2006" xmlns:p14="http://schemas.microsoft.com/office/powerpoint/2010/main">
    <mc:Choice Requires="p14">
      <p:transition spd="slow" p14:dur="2000" advTm="116411"/>
    </mc:Choice>
    <mc:Fallback xmlns="">
      <p:transition spd="slow" advTm="116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GB"/>
          </a:p>
        </p:txBody>
      </p:sp>
      <p:sp>
        <p:nvSpPr>
          <p:cNvPr id="6" name="Text Placeholder 5"/>
          <p:cNvSpPr>
            <a:spLocks noGrp="1"/>
          </p:cNvSpPr>
          <p:nvPr>
            <p:ph type="body" sz="quarter" idx="12"/>
          </p:nvPr>
        </p:nvSpPr>
        <p:spPr/>
        <p:txBody>
          <a:bodyPr/>
          <a:lstStyle/>
          <a:p>
            <a:pPr lvl="0" defTabSz="914400">
              <a:spcBef>
                <a:spcPts val="0"/>
              </a:spcBef>
              <a:defRPr/>
            </a:pPr>
            <a:r>
              <a:rPr lang="en-US" dirty="0"/>
              <a:t>How Due Diligence looks for real</a:t>
            </a:r>
            <a:endParaRPr lang="en-GB" dirty="0"/>
          </a:p>
        </p:txBody>
      </p:sp>
      <p:pic>
        <p:nvPicPr>
          <p:cNvPr id="4" name="pasted-image.tiff" descr="pasted-image.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15" y="205978"/>
            <a:ext cx="3189881" cy="4444253"/>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5" name="pasted-image.tiff" descr="pasted-imag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614" y="205979"/>
            <a:ext cx="3231894" cy="4512326"/>
          </a:xfrm>
          <a:prstGeom prst="rect">
            <a:avLst/>
          </a:prstGeom>
          <a:ln w="25400">
            <a:solidFill>
              <a:srgbClr val="F3F7F5"/>
            </a:solidFill>
            <a:miter lim="400000"/>
          </a:ln>
          <a:effectLst>
            <a:outerShdw blurRad="50800" dist="25400" dir="3600000" rotWithShape="0">
              <a:srgbClr val="000000">
                <a:alpha val="70000"/>
              </a:srgbClr>
            </a:outerShdw>
          </a:effectLst>
        </p:spPr>
      </p:pic>
    </p:spTree>
    <p:custDataLst>
      <p:tags r:id="rId1"/>
    </p:custDataLst>
    <p:extLst>
      <p:ext uri="{BB962C8B-B14F-4D97-AF65-F5344CB8AC3E}">
        <p14:creationId xmlns:p14="http://schemas.microsoft.com/office/powerpoint/2010/main" val="952745204"/>
      </p:ext>
    </p:extLst>
  </p:cSld>
  <p:clrMapOvr>
    <a:masterClrMapping/>
  </p:clrMapOvr>
  <mc:AlternateContent xmlns:mc="http://schemas.openxmlformats.org/markup-compatibility/2006" xmlns:p14="http://schemas.microsoft.com/office/powerpoint/2010/main">
    <mc:Choice Requires="p14">
      <p:transition spd="slow" p14:dur="2000" advTm="110132"/>
    </mc:Choice>
    <mc:Fallback xmlns="">
      <p:transition spd="slow" advTm="110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Virtual Data Rooms</a:t>
            </a:r>
            <a:endParaRPr lang="en-GB" dirty="0"/>
          </a:p>
        </p:txBody>
      </p:sp>
      <p:pic>
        <p:nvPicPr>
          <p:cNvPr id="2050" name="Picture 2" descr="Screen Shot 2018-03-01 at 10.19.48 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66" y="1324119"/>
            <a:ext cx="6714466" cy="341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34748"/>
      </p:ext>
    </p:extLst>
  </p:cSld>
  <p:clrMapOvr>
    <a:masterClrMapping/>
  </p:clrMapOvr>
  <mc:AlternateContent xmlns:mc="http://schemas.openxmlformats.org/markup-compatibility/2006" xmlns:p14="http://schemas.microsoft.com/office/powerpoint/2010/main">
    <mc:Choice Requires="p14">
      <p:transition spd="slow" p14:dur="2000" advTm="44057"/>
    </mc:Choice>
    <mc:Fallback xmlns="">
      <p:transition spd="slow" advTm="44057"/>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M&amp;A experts on GDPR and Cybersecurity</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364" y="1136073"/>
            <a:ext cx="4820869" cy="3686322"/>
          </a:xfrm>
          <a:prstGeom prst="rect">
            <a:avLst/>
          </a:prstGeom>
        </p:spPr>
      </p:pic>
    </p:spTree>
    <p:extLst>
      <p:ext uri="{BB962C8B-B14F-4D97-AF65-F5344CB8AC3E}">
        <p14:creationId xmlns:p14="http://schemas.microsoft.com/office/powerpoint/2010/main" val="36246961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Engage cybersecurity experts</a:t>
            </a:r>
          </a:p>
          <a:p>
            <a:endParaRPr lang="en-GB" dirty="0" smtClean="0">
              <a:solidFill>
                <a:schemeClr val="tx1"/>
              </a:solidFill>
            </a:endParaRPr>
          </a:p>
          <a:p>
            <a:r>
              <a:rPr lang="en-GB" dirty="0" smtClean="0">
                <a:solidFill>
                  <a:schemeClr val="tx1"/>
                </a:solidFill>
              </a:rPr>
              <a:t>New questions</a:t>
            </a:r>
            <a:endParaRPr lang="en-GB" dirty="0" smtClean="0"/>
          </a:p>
          <a:p>
            <a:pPr lvl="1"/>
            <a:r>
              <a:rPr lang="en-GB" dirty="0" smtClean="0"/>
              <a:t>How is cyber-diligence conducted?</a:t>
            </a:r>
          </a:p>
          <a:p>
            <a:pPr lvl="1"/>
            <a:r>
              <a:rPr lang="en-GB" dirty="0" smtClean="0"/>
              <a:t>Specialist </a:t>
            </a:r>
            <a:r>
              <a:rPr lang="en-GB" dirty="0"/>
              <a:t>service </a:t>
            </a:r>
            <a:r>
              <a:rPr lang="en-GB" dirty="0" smtClean="0"/>
              <a:t>providers?</a:t>
            </a:r>
          </a:p>
          <a:p>
            <a:pPr lvl="1"/>
            <a:r>
              <a:rPr lang="en-GB" dirty="0" smtClean="0"/>
              <a:t>What do we need to be aware of?</a:t>
            </a:r>
          </a:p>
          <a:p>
            <a:pPr lvl="1"/>
            <a:r>
              <a:rPr lang="en-GB" dirty="0" smtClean="0"/>
              <a:t>Has the business enough technical knowledge?</a:t>
            </a:r>
          </a:p>
          <a:p>
            <a:pPr lvl="1"/>
            <a:endParaRPr lang="en-GB" dirty="0" smtClean="0"/>
          </a:p>
          <a:p>
            <a:pPr lvl="1"/>
            <a:endParaRPr lang="en-GB" dirty="0"/>
          </a:p>
        </p:txBody>
      </p:sp>
      <p:sp>
        <p:nvSpPr>
          <p:cNvPr id="3" name="Text Placeholder 2"/>
          <p:cNvSpPr>
            <a:spLocks noGrp="1"/>
          </p:cNvSpPr>
          <p:nvPr>
            <p:ph type="body" sz="quarter" idx="12"/>
          </p:nvPr>
        </p:nvSpPr>
        <p:spPr/>
        <p:txBody>
          <a:bodyPr/>
          <a:lstStyle/>
          <a:p>
            <a:r>
              <a:rPr lang="en-GB" dirty="0" smtClean="0"/>
              <a:t>Engage cybersecurity risks for GDPR in M&amp;A</a:t>
            </a:r>
            <a:endParaRPr lang="en-GB" dirty="0"/>
          </a:p>
        </p:txBody>
      </p:sp>
    </p:spTree>
    <p:extLst>
      <p:ext uri="{BB962C8B-B14F-4D97-AF65-F5344CB8AC3E}">
        <p14:creationId xmlns:p14="http://schemas.microsoft.com/office/powerpoint/2010/main" val="176716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Completeness </a:t>
            </a:r>
            <a:r>
              <a:rPr lang="en-GB" dirty="0">
                <a:solidFill>
                  <a:schemeClr val="tx1"/>
                </a:solidFill>
              </a:rPr>
              <a:t>and suitability of the </a:t>
            </a:r>
            <a:r>
              <a:rPr lang="en-GB" dirty="0" smtClean="0">
                <a:solidFill>
                  <a:schemeClr val="tx1"/>
                </a:solidFill>
              </a:rPr>
              <a:t>approach of target</a:t>
            </a:r>
          </a:p>
          <a:p>
            <a:endParaRPr lang="en-GB" dirty="0" smtClean="0">
              <a:solidFill>
                <a:schemeClr val="tx1"/>
              </a:solidFill>
            </a:endParaRPr>
          </a:p>
          <a:p>
            <a:r>
              <a:rPr lang="en-GB" dirty="0" smtClean="0">
                <a:solidFill>
                  <a:schemeClr val="tx1"/>
                </a:solidFill>
              </a:rPr>
              <a:t>Data </a:t>
            </a:r>
            <a:r>
              <a:rPr lang="en-GB" dirty="0">
                <a:solidFill>
                  <a:schemeClr val="tx1"/>
                </a:solidFill>
              </a:rPr>
              <a:t>sets, risks and mitigations for GDPR risks have been </a:t>
            </a:r>
            <a:r>
              <a:rPr lang="en-GB" dirty="0" smtClean="0">
                <a:solidFill>
                  <a:schemeClr val="tx1"/>
                </a:solidFill>
              </a:rPr>
              <a:t>assessed</a:t>
            </a:r>
          </a:p>
          <a:p>
            <a:endParaRPr lang="en-GB" dirty="0" smtClean="0">
              <a:solidFill>
                <a:schemeClr val="tx1"/>
              </a:solidFill>
            </a:endParaRPr>
          </a:p>
          <a:p>
            <a:r>
              <a:rPr lang="en-GB" dirty="0" smtClean="0">
                <a:solidFill>
                  <a:schemeClr val="tx1"/>
                </a:solidFill>
              </a:rPr>
              <a:t>Changes </a:t>
            </a:r>
            <a:r>
              <a:rPr lang="en-GB" dirty="0">
                <a:solidFill>
                  <a:schemeClr val="tx1"/>
                </a:solidFill>
              </a:rPr>
              <a:t>to the treatment of the data sets, risks and mitigations for GDPR risks have been assessed as a result of the M&amp;A </a:t>
            </a:r>
            <a:r>
              <a:rPr lang="en-GB" dirty="0" smtClean="0">
                <a:solidFill>
                  <a:schemeClr val="tx1"/>
                </a:solidFill>
              </a:rPr>
              <a:t>activity</a:t>
            </a:r>
          </a:p>
          <a:p>
            <a:endParaRPr lang="en-GB" dirty="0" smtClean="0">
              <a:solidFill>
                <a:schemeClr val="tx1"/>
              </a:solidFill>
            </a:endParaRPr>
          </a:p>
          <a:p>
            <a:r>
              <a:rPr lang="en-GB" dirty="0" smtClean="0">
                <a:solidFill>
                  <a:schemeClr val="tx1"/>
                </a:solidFill>
              </a:rPr>
              <a:t>Analysis </a:t>
            </a:r>
            <a:r>
              <a:rPr lang="en-GB" dirty="0">
                <a:solidFill>
                  <a:schemeClr val="tx1"/>
                </a:solidFill>
              </a:rPr>
              <a:t>of the separation and carve out risks for </a:t>
            </a:r>
            <a:r>
              <a:rPr lang="en-GB" dirty="0" smtClean="0">
                <a:solidFill>
                  <a:schemeClr val="tx1"/>
                </a:solidFill>
              </a:rPr>
              <a:t>GDPR</a:t>
            </a:r>
            <a:endParaRPr lang="en-GB" dirty="0">
              <a:solidFill>
                <a:schemeClr val="tx1"/>
              </a:solidFill>
            </a:endParaRPr>
          </a:p>
          <a:p>
            <a:endParaRPr lang="en-GB" dirty="0"/>
          </a:p>
          <a:p>
            <a:pPr lvl="1"/>
            <a:endParaRPr lang="en-GB" dirty="0"/>
          </a:p>
        </p:txBody>
      </p:sp>
      <p:sp>
        <p:nvSpPr>
          <p:cNvPr id="3" name="Text Placeholder 2"/>
          <p:cNvSpPr>
            <a:spLocks noGrp="1"/>
          </p:cNvSpPr>
          <p:nvPr>
            <p:ph type="body" sz="quarter" idx="12"/>
          </p:nvPr>
        </p:nvSpPr>
        <p:spPr/>
        <p:txBody>
          <a:bodyPr/>
          <a:lstStyle/>
          <a:p>
            <a:r>
              <a:rPr lang="en-GB" dirty="0" smtClean="0"/>
              <a:t>Four Steps for Due Diligence</a:t>
            </a:r>
            <a:endParaRPr lang="en-GB" dirty="0"/>
          </a:p>
        </p:txBody>
      </p:sp>
    </p:spTree>
    <p:extLst>
      <p:ext uri="{BB962C8B-B14F-4D97-AF65-F5344CB8AC3E}">
        <p14:creationId xmlns:p14="http://schemas.microsoft.com/office/powerpoint/2010/main" val="7287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smtClean="0"/>
              <a:t>Capture</a:t>
            </a:r>
          </a:p>
          <a:p>
            <a:endParaRPr lang="en-US" dirty="0"/>
          </a:p>
          <a:p>
            <a:r>
              <a:rPr lang="en-US" dirty="0"/>
              <a:t>Connect</a:t>
            </a:r>
          </a:p>
          <a:p>
            <a:endParaRPr lang="en-US" dirty="0" smtClean="0"/>
          </a:p>
          <a:p>
            <a:r>
              <a:rPr lang="en-US" dirty="0" smtClean="0"/>
              <a:t>Combine</a:t>
            </a:r>
            <a:endParaRPr lang="en-US" dirty="0"/>
          </a:p>
          <a:p>
            <a:endParaRPr lang="en-US" dirty="0" smtClean="0"/>
          </a:p>
          <a:p>
            <a:r>
              <a:rPr lang="en-US" dirty="0" smtClean="0"/>
              <a:t>Consolidate</a:t>
            </a:r>
          </a:p>
        </p:txBody>
      </p:sp>
      <p:sp>
        <p:nvSpPr>
          <p:cNvPr id="4" name="Text Placeholder 3"/>
          <p:cNvSpPr>
            <a:spLocks noGrp="1"/>
          </p:cNvSpPr>
          <p:nvPr>
            <p:ph type="body" sz="quarter" idx="12"/>
          </p:nvPr>
        </p:nvSpPr>
        <p:spPr/>
        <p:txBody>
          <a:bodyPr/>
          <a:lstStyle/>
          <a:p>
            <a:r>
              <a:rPr lang="en-GB" dirty="0" smtClean="0"/>
              <a:t>Post-Merger activities – Basics </a:t>
            </a:r>
            <a:endParaRPr lang="en-GB" dirty="0"/>
          </a:p>
        </p:txBody>
      </p:sp>
    </p:spTree>
    <p:extLst>
      <p:ext uri="{BB962C8B-B14F-4D97-AF65-F5344CB8AC3E}">
        <p14:creationId xmlns:p14="http://schemas.microsoft.com/office/powerpoint/2010/main" val="4758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137247"/>
            <a:ext cx="6934246" cy="3516813"/>
          </a:xfrm>
        </p:spPr>
        <p:txBody>
          <a:bodyPr/>
          <a:lstStyle/>
          <a:p>
            <a:r>
              <a:rPr lang="en-GB" dirty="0" smtClean="0"/>
              <a:t>Compressed GDPR</a:t>
            </a:r>
          </a:p>
          <a:p>
            <a:r>
              <a:rPr lang="en-GB" dirty="0" smtClean="0"/>
              <a:t>Third-party and GDPR</a:t>
            </a:r>
          </a:p>
          <a:p>
            <a:r>
              <a:rPr lang="en-GB" dirty="0" smtClean="0"/>
              <a:t>M&amp;A and GDPR</a:t>
            </a:r>
          </a:p>
          <a:p>
            <a:r>
              <a:rPr lang="en-GB" dirty="0" smtClean="0"/>
              <a:t>CSPs and GDPR</a:t>
            </a:r>
          </a:p>
          <a:p>
            <a:r>
              <a:rPr lang="en-GB" dirty="0"/>
              <a:t>Backup Slides </a:t>
            </a:r>
            <a:endParaRPr lang="en-GB" dirty="0" smtClean="0"/>
          </a:p>
          <a:p>
            <a:pPr lvl="1"/>
            <a:r>
              <a:rPr lang="en-GB" dirty="0" smtClean="0"/>
              <a:t>Implementation </a:t>
            </a:r>
            <a:r>
              <a:rPr lang="en-GB" dirty="0" smtClean="0"/>
              <a:t>Tools</a:t>
            </a:r>
          </a:p>
          <a:p>
            <a:pPr lvl="1"/>
            <a:r>
              <a:rPr lang="en-GB" dirty="0" smtClean="0"/>
              <a:t>Incident Management</a:t>
            </a:r>
            <a:endParaRPr lang="en-GB" dirty="0" smtClean="0"/>
          </a:p>
          <a:p>
            <a:pPr lvl="1"/>
            <a:r>
              <a:rPr lang="en-GB" dirty="0" smtClean="0"/>
              <a:t>Insurance Options</a:t>
            </a:r>
          </a:p>
          <a:p>
            <a:pPr lvl="1"/>
            <a:r>
              <a:rPr lang="en-GB" dirty="0" smtClean="0"/>
              <a:t>DPOs</a:t>
            </a:r>
          </a:p>
          <a:p>
            <a:pPr lvl="1"/>
            <a:r>
              <a:rPr lang="en-GB" dirty="0" smtClean="0"/>
              <a:t>GDPR implementation basics</a:t>
            </a:r>
          </a:p>
          <a:p>
            <a:pPr lvl="1"/>
            <a:r>
              <a:rPr lang="en-GB" dirty="0" smtClean="0"/>
              <a:t>GDPR implementation landscape</a:t>
            </a:r>
          </a:p>
          <a:p>
            <a:pPr lvl="1"/>
            <a:r>
              <a:rPr lang="en-GB" dirty="0" smtClean="0"/>
              <a:t>Practice validation requirements/priority matrix</a:t>
            </a:r>
            <a:endParaRPr lang="en-GB" dirty="0"/>
          </a:p>
        </p:txBody>
      </p:sp>
      <p:sp>
        <p:nvSpPr>
          <p:cNvPr id="3" name="Text Placeholder 2"/>
          <p:cNvSpPr>
            <a:spLocks noGrp="1"/>
          </p:cNvSpPr>
          <p:nvPr>
            <p:ph type="body" sz="quarter" idx="12"/>
          </p:nvPr>
        </p:nvSpPr>
        <p:spPr/>
        <p:txBody>
          <a:bodyPr/>
          <a:lstStyle/>
          <a:p>
            <a:r>
              <a:rPr lang="en-US" dirty="0" smtClean="0"/>
              <a:t>Content</a:t>
            </a:r>
            <a:endParaRPr lang="en-US" dirty="0"/>
          </a:p>
        </p:txBody>
      </p:sp>
    </p:spTree>
    <p:custDataLst>
      <p:tags r:id="rId1"/>
    </p:custDataLst>
    <p:extLst>
      <p:ext uri="{BB962C8B-B14F-4D97-AF65-F5344CB8AC3E}">
        <p14:creationId xmlns:p14="http://schemas.microsoft.com/office/powerpoint/2010/main" val="786657019"/>
      </p:ext>
    </p:extLst>
  </p:cSld>
  <p:clrMapOvr>
    <a:masterClrMapping/>
  </p:clrMapOvr>
  <mc:AlternateContent xmlns:mc="http://schemas.openxmlformats.org/markup-compatibility/2006" xmlns:p14="http://schemas.microsoft.com/office/powerpoint/2010/main">
    <mc:Choice Requires="p14">
      <p:transition spd="slow" p14:dur="2000" advTm="960"/>
    </mc:Choice>
    <mc:Fallback xmlns="">
      <p:transition spd="slow" advTm="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GB" dirty="0" smtClean="0"/>
              <a:t>Address consent from existing Data Subjects</a:t>
            </a:r>
          </a:p>
          <a:p>
            <a:endParaRPr lang="en-GB" dirty="0"/>
          </a:p>
          <a:p>
            <a:r>
              <a:rPr lang="en-GB" dirty="0"/>
              <a:t>Security </a:t>
            </a:r>
            <a:r>
              <a:rPr lang="en-GB" dirty="0" smtClean="0"/>
              <a:t>Transformation Program</a:t>
            </a:r>
          </a:p>
          <a:p>
            <a:endParaRPr lang="en-GB" dirty="0"/>
          </a:p>
          <a:p>
            <a:r>
              <a:rPr lang="en-GB" dirty="0" smtClean="0"/>
              <a:t>Manage </a:t>
            </a:r>
            <a:r>
              <a:rPr lang="en-GB" dirty="0"/>
              <a:t>risk in the </a:t>
            </a:r>
            <a:r>
              <a:rPr lang="en-GB" dirty="0" smtClean="0"/>
              <a:t>short/medium </a:t>
            </a:r>
            <a:r>
              <a:rPr lang="en-GB" dirty="0"/>
              <a:t>term while satisfying </a:t>
            </a:r>
            <a:r>
              <a:rPr lang="en-GB" dirty="0" smtClean="0"/>
              <a:t>compliance</a:t>
            </a:r>
            <a:endParaRPr lang="en-GB" dirty="0"/>
          </a:p>
          <a:p>
            <a:endParaRPr lang="en-GB" dirty="0"/>
          </a:p>
          <a:p>
            <a:r>
              <a:rPr lang="en-GB" dirty="0" smtClean="0"/>
              <a:t>Ensure detect </a:t>
            </a:r>
            <a:r>
              <a:rPr lang="en-GB" dirty="0"/>
              <a:t>and respond </a:t>
            </a:r>
            <a:r>
              <a:rPr lang="en-GB" dirty="0" smtClean="0"/>
              <a:t>strategy for cyber </a:t>
            </a:r>
            <a:r>
              <a:rPr lang="en-GB" dirty="0"/>
              <a:t>security </a:t>
            </a:r>
            <a:r>
              <a:rPr lang="en-GB" dirty="0" smtClean="0"/>
              <a:t>incidents</a:t>
            </a:r>
            <a:endParaRPr lang="en-GB" dirty="0"/>
          </a:p>
          <a:p>
            <a:endParaRPr lang="en-GB" dirty="0"/>
          </a:p>
          <a:p>
            <a:r>
              <a:rPr lang="en-GB" dirty="0"/>
              <a:t>Technical Security consulting in cyber </a:t>
            </a:r>
            <a:r>
              <a:rPr lang="en-GB" dirty="0" smtClean="0"/>
              <a:t>security</a:t>
            </a:r>
            <a:endParaRPr lang="en-GB" dirty="0"/>
          </a:p>
        </p:txBody>
      </p:sp>
      <p:sp>
        <p:nvSpPr>
          <p:cNvPr id="4" name="Text Placeholder 3"/>
          <p:cNvSpPr>
            <a:spLocks noGrp="1"/>
          </p:cNvSpPr>
          <p:nvPr>
            <p:ph type="body" sz="quarter" idx="12"/>
          </p:nvPr>
        </p:nvSpPr>
        <p:spPr/>
        <p:txBody>
          <a:bodyPr/>
          <a:lstStyle/>
          <a:p>
            <a:r>
              <a:rPr lang="en-GB" dirty="0" smtClean="0"/>
              <a:t>Post-Merger activities – GDPR specifics</a:t>
            </a:r>
            <a:endParaRPr lang="en-GB" dirty="0"/>
          </a:p>
        </p:txBody>
      </p:sp>
    </p:spTree>
    <p:extLst>
      <p:ext uri="{BB962C8B-B14F-4D97-AF65-F5344CB8AC3E}">
        <p14:creationId xmlns:p14="http://schemas.microsoft.com/office/powerpoint/2010/main" val="79682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Protecting the effort itself</a:t>
            </a:r>
          </a:p>
          <a:p>
            <a:pPr lvl="1"/>
            <a:r>
              <a:rPr lang="en-US" dirty="0"/>
              <a:t>Confidentiality of the total effort</a:t>
            </a:r>
          </a:p>
          <a:p>
            <a:pPr lvl="1"/>
            <a:r>
              <a:rPr lang="en-US" dirty="0"/>
              <a:t>Confidentiality of the team’s work</a:t>
            </a:r>
          </a:p>
          <a:p>
            <a:r>
              <a:rPr lang="en-US" dirty="0"/>
              <a:t>Evaluating the security condition of the target company</a:t>
            </a:r>
          </a:p>
          <a:p>
            <a:pPr lvl="1"/>
            <a:r>
              <a:rPr lang="en-US" dirty="0"/>
              <a:t>Impact on the deal’s </a:t>
            </a:r>
            <a:r>
              <a:rPr lang="en-US" dirty="0" smtClean="0"/>
              <a:t>value – GDPR into play</a:t>
            </a:r>
            <a:endParaRPr lang="en-US" dirty="0"/>
          </a:p>
          <a:p>
            <a:pPr lvl="1"/>
            <a:r>
              <a:rPr lang="en-US" dirty="0"/>
              <a:t>Asking the right questions</a:t>
            </a:r>
          </a:p>
          <a:p>
            <a:r>
              <a:rPr lang="en-US" dirty="0"/>
              <a:t>Providing subject matter expertise</a:t>
            </a:r>
          </a:p>
          <a:p>
            <a:pPr lvl="1"/>
            <a:r>
              <a:rPr lang="en-US" dirty="0"/>
              <a:t>Identify Security Requirements for the New Company</a:t>
            </a:r>
          </a:p>
          <a:p>
            <a:pPr lvl="1"/>
            <a:r>
              <a:rPr lang="en-US" dirty="0"/>
              <a:t>Controlling Rumors </a:t>
            </a:r>
          </a:p>
          <a:p>
            <a:pPr lvl="1"/>
            <a:r>
              <a:rPr lang="en-US" dirty="0"/>
              <a:t>Managing Global/International Aspects</a:t>
            </a:r>
          </a:p>
          <a:p>
            <a:pPr lvl="1"/>
            <a:r>
              <a:rPr lang="en-US" dirty="0"/>
              <a:t>“Team Consultant”</a:t>
            </a:r>
          </a:p>
          <a:p>
            <a:pPr lvl="1"/>
            <a:r>
              <a:rPr lang="en-US" dirty="0"/>
              <a:t>Low Hanging </a:t>
            </a:r>
            <a:r>
              <a:rPr lang="en-US" dirty="0" smtClean="0"/>
              <a:t>Fruits</a:t>
            </a:r>
            <a:endParaRPr lang="en-US" dirty="0"/>
          </a:p>
        </p:txBody>
      </p:sp>
      <p:sp>
        <p:nvSpPr>
          <p:cNvPr id="4" name="Text Placeholder 3"/>
          <p:cNvSpPr>
            <a:spLocks noGrp="1"/>
          </p:cNvSpPr>
          <p:nvPr>
            <p:ph type="body" sz="quarter" idx="12"/>
          </p:nvPr>
        </p:nvSpPr>
        <p:spPr/>
        <p:txBody>
          <a:bodyPr/>
          <a:lstStyle/>
          <a:p>
            <a:r>
              <a:rPr lang="en-US" dirty="0"/>
              <a:t>The Role of </a:t>
            </a:r>
            <a:r>
              <a:rPr lang="en-US" dirty="0" smtClean="0"/>
              <a:t>the Cybersecurity Expert</a:t>
            </a:r>
            <a:endParaRPr lang="en-GB" dirty="0"/>
          </a:p>
        </p:txBody>
      </p:sp>
    </p:spTree>
    <p:extLst>
      <p:ext uri="{BB962C8B-B14F-4D97-AF65-F5344CB8AC3E}">
        <p14:creationId xmlns:p14="http://schemas.microsoft.com/office/powerpoint/2010/main" val="6072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Preliminary background investigations</a:t>
            </a:r>
          </a:p>
          <a:p>
            <a:pPr lvl="1"/>
            <a:r>
              <a:rPr lang="en-US" dirty="0"/>
              <a:t>Collection of Open-Source information</a:t>
            </a:r>
          </a:p>
          <a:p>
            <a:r>
              <a:rPr lang="en-US" dirty="0"/>
              <a:t>Due diligence</a:t>
            </a:r>
          </a:p>
          <a:p>
            <a:pPr lvl="1"/>
            <a:r>
              <a:rPr lang="en-US" dirty="0"/>
              <a:t>More in-depth look</a:t>
            </a:r>
          </a:p>
          <a:p>
            <a:pPr lvl="1"/>
            <a:r>
              <a:rPr lang="en-US" dirty="0"/>
              <a:t>Estimation of Costs of Cyber </a:t>
            </a:r>
            <a:r>
              <a:rPr lang="en-US" dirty="0" smtClean="0"/>
              <a:t>Security – GDPR impact!</a:t>
            </a:r>
            <a:endParaRPr lang="en-US" dirty="0"/>
          </a:p>
          <a:p>
            <a:r>
              <a:rPr lang="en-US" dirty="0"/>
              <a:t>Operations </a:t>
            </a:r>
            <a:r>
              <a:rPr lang="en-US" dirty="0" smtClean="0"/>
              <a:t>security – post-merger into focus</a:t>
            </a:r>
            <a:endParaRPr lang="en-US" dirty="0"/>
          </a:p>
          <a:p>
            <a:pPr lvl="1"/>
            <a:r>
              <a:rPr lang="en-US" dirty="0"/>
              <a:t>Protect operational activities</a:t>
            </a:r>
          </a:p>
          <a:p>
            <a:pPr lvl="1"/>
            <a:r>
              <a:rPr lang="en-US" dirty="0"/>
              <a:t>Develop and implement protective measures</a:t>
            </a:r>
          </a:p>
          <a:p>
            <a:pPr lvl="1"/>
            <a:r>
              <a:rPr lang="en-US" dirty="0"/>
              <a:t>Appropriate for each phase of the </a:t>
            </a:r>
            <a:r>
              <a:rPr lang="en-US" dirty="0" smtClean="0"/>
              <a:t>acquisition</a:t>
            </a:r>
            <a:endParaRPr lang="en-US" dirty="0"/>
          </a:p>
        </p:txBody>
      </p:sp>
      <p:sp>
        <p:nvSpPr>
          <p:cNvPr id="4" name="Text Placeholder 3"/>
          <p:cNvSpPr>
            <a:spLocks noGrp="1"/>
          </p:cNvSpPr>
          <p:nvPr>
            <p:ph type="body" sz="quarter" idx="12"/>
          </p:nvPr>
        </p:nvSpPr>
        <p:spPr/>
        <p:txBody>
          <a:bodyPr/>
          <a:lstStyle/>
          <a:p>
            <a:r>
              <a:rPr lang="en-US" dirty="0"/>
              <a:t>The </a:t>
            </a:r>
            <a:r>
              <a:rPr lang="en-US" dirty="0" smtClean="0"/>
              <a:t>Cybersecurity Expert in </a:t>
            </a:r>
            <a:r>
              <a:rPr lang="en-US" dirty="0"/>
              <a:t>action</a:t>
            </a:r>
            <a:endParaRPr lang="en-GB" dirty="0"/>
          </a:p>
        </p:txBody>
      </p:sp>
    </p:spTree>
    <p:extLst>
      <p:ext uri="{BB962C8B-B14F-4D97-AF65-F5344CB8AC3E}">
        <p14:creationId xmlns:p14="http://schemas.microsoft.com/office/powerpoint/2010/main" val="24054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Resources, staffing, processes, and </a:t>
            </a:r>
            <a:r>
              <a:rPr lang="en-US" dirty="0" smtClean="0"/>
              <a:t>systems</a:t>
            </a:r>
          </a:p>
          <a:p>
            <a:r>
              <a:rPr lang="en-US" dirty="0" smtClean="0"/>
              <a:t>Business processes</a:t>
            </a:r>
            <a:endParaRPr lang="en-US" dirty="0"/>
          </a:p>
          <a:p>
            <a:r>
              <a:rPr lang="en-US" dirty="0"/>
              <a:t>IT </a:t>
            </a:r>
            <a:r>
              <a:rPr lang="en-US" dirty="0" smtClean="0"/>
              <a:t>tools</a:t>
            </a:r>
            <a:endParaRPr lang="en-US" dirty="0"/>
          </a:p>
          <a:p>
            <a:r>
              <a:rPr lang="en-US" b="1" i="1" dirty="0"/>
              <a:t>Active Directory merging strategy is key!</a:t>
            </a:r>
          </a:p>
          <a:p>
            <a:r>
              <a:rPr lang="en-US" dirty="0"/>
              <a:t>The Target company has comparable / same security</a:t>
            </a:r>
          </a:p>
          <a:p>
            <a:r>
              <a:rPr lang="en-US" dirty="0"/>
              <a:t>Exceptions are documented and signed off </a:t>
            </a:r>
            <a:r>
              <a:rPr lang="en-US" dirty="0" smtClean="0"/>
              <a:t>by leadership</a:t>
            </a:r>
          </a:p>
          <a:p>
            <a:r>
              <a:rPr lang="en-US" dirty="0" smtClean="0"/>
              <a:t>Agreed-upon designs</a:t>
            </a:r>
            <a:endParaRPr lang="en-US" dirty="0"/>
          </a:p>
          <a:p>
            <a:r>
              <a:rPr lang="en-US" dirty="0"/>
              <a:t>Operations </a:t>
            </a:r>
            <a:r>
              <a:rPr lang="en-US" dirty="0" smtClean="0"/>
              <a:t>turned </a:t>
            </a:r>
            <a:r>
              <a:rPr lang="en-US" dirty="0"/>
              <a:t>to standard support</a:t>
            </a:r>
          </a:p>
          <a:p>
            <a:r>
              <a:rPr lang="en-US" dirty="0"/>
              <a:t>Weekly or recurring </a:t>
            </a:r>
            <a:r>
              <a:rPr lang="en-US" dirty="0" smtClean="0"/>
              <a:t>meetings</a:t>
            </a:r>
            <a:endParaRPr lang="en-US" dirty="0"/>
          </a:p>
        </p:txBody>
      </p:sp>
      <p:sp>
        <p:nvSpPr>
          <p:cNvPr id="5" name="Text Placeholder 4"/>
          <p:cNvSpPr>
            <a:spLocks noGrp="1"/>
          </p:cNvSpPr>
          <p:nvPr>
            <p:ph type="body" sz="quarter" idx="12"/>
          </p:nvPr>
        </p:nvSpPr>
        <p:spPr/>
        <p:txBody>
          <a:bodyPr/>
          <a:lstStyle/>
          <a:p>
            <a:r>
              <a:rPr lang="en-US" dirty="0"/>
              <a:t>Combining the two companies</a:t>
            </a:r>
            <a:endParaRPr lang="en-GB" dirty="0"/>
          </a:p>
        </p:txBody>
      </p:sp>
    </p:spTree>
    <p:extLst>
      <p:ext uri="{BB962C8B-B14F-4D97-AF65-F5344CB8AC3E}">
        <p14:creationId xmlns:p14="http://schemas.microsoft.com/office/powerpoint/2010/main" val="2632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a"/>
          <p:cNvGraphicFramePr/>
          <p:nvPr>
            <p:extLst>
              <p:ext uri="{D42A27DB-BD31-4B8C-83A1-F6EECF244321}">
                <p14:modId xmlns:p14="http://schemas.microsoft.com/office/powerpoint/2010/main" val="3347631992"/>
              </p:ext>
            </p:extLst>
          </p:nvPr>
        </p:nvGraphicFramePr>
        <p:xfrm>
          <a:off x="184727" y="1136074"/>
          <a:ext cx="7167419" cy="3788894"/>
        </p:xfrm>
        <a:graphic>
          <a:graphicData uri="http://schemas.openxmlformats.org/drawingml/2006/table">
            <a:tbl>
              <a:tblPr firstRow="1"/>
              <a:tblGrid>
                <a:gridCol w="3177309"/>
                <a:gridCol w="1450109"/>
                <a:gridCol w="2540001"/>
              </a:tblGrid>
              <a:tr h="256395">
                <a:tc>
                  <a:txBody>
                    <a:bodyPr/>
                    <a:lstStyle/>
                    <a:p>
                      <a:pPr algn="ctr" defTabSz="457200">
                        <a:lnSpc>
                          <a:spcPct val="115000"/>
                        </a:lnSpc>
                        <a:spcBef>
                          <a:spcPts val="1000"/>
                        </a:spcBef>
                        <a:defRPr sz="2400" b="1">
                          <a:solidFill>
                            <a:srgbClr val="000000"/>
                          </a:solidFill>
                          <a:uFill>
                            <a:solidFill>
                              <a:srgbClr val="000000"/>
                            </a:solidFill>
                          </a:uFill>
                          <a:latin typeface="Cambria"/>
                          <a:ea typeface="Cambria"/>
                          <a:cs typeface="Cambria"/>
                          <a:sym typeface="Cambria"/>
                        </a:defRPr>
                      </a:pPr>
                      <a:r>
                        <a:rPr sz="1000" dirty="0"/>
                        <a:t>Target Characteristics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Security Guidelines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SLAs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r>
              <a:tr h="1372407">
                <a:tc>
                  <a:txBody>
                    <a:bodyPr/>
                    <a:lstStyle/>
                    <a:p>
                      <a:pPr algn="l">
                        <a:lnSpc>
                          <a:spcPct val="90000"/>
                        </a:lnSpc>
                        <a:spcBef>
                          <a:spcPts val="200"/>
                        </a:spcBef>
                        <a:defRPr sz="1800" b="1">
                          <a:sym typeface="Iowan Old Style"/>
                        </a:defRPr>
                      </a:pPr>
                      <a:r>
                        <a:rPr sz="800" dirty="0"/>
                        <a:t>SMALL</a:t>
                      </a:r>
                    </a:p>
                    <a:p>
                      <a:pPr marL="264318" indent="-264318" algn="l">
                        <a:lnSpc>
                          <a:spcPct val="90000"/>
                        </a:lnSpc>
                        <a:spcBef>
                          <a:spcPts val="200"/>
                        </a:spcBef>
                        <a:buSzPct val="75000"/>
                        <a:buFont typeface="Zapf Dingbats"/>
                        <a:buChar char="➤"/>
                        <a:defRPr sz="1800">
                          <a:sym typeface="Iowan Old Style"/>
                        </a:defRPr>
                      </a:pPr>
                      <a:r>
                        <a:rPr sz="800" dirty="0"/>
                        <a:t>Small employee base (&lt; 200 employees)</a:t>
                      </a:r>
                    </a:p>
                    <a:p>
                      <a:pPr marL="264318" indent="-264318" algn="l">
                        <a:lnSpc>
                          <a:spcPct val="90000"/>
                        </a:lnSpc>
                        <a:spcBef>
                          <a:spcPts val="200"/>
                        </a:spcBef>
                        <a:buSzPct val="75000"/>
                        <a:buFont typeface="Zapf Dingbats"/>
                        <a:buChar char="➤"/>
                        <a:defRPr sz="1800">
                          <a:sym typeface="Iowan Old Style"/>
                        </a:defRPr>
                      </a:pPr>
                      <a:r>
                        <a:rPr sz="800" dirty="0"/>
                        <a:t>Low complexity</a:t>
                      </a:r>
                    </a:p>
                    <a:p>
                      <a:pPr marL="264318" indent="-264318" algn="l">
                        <a:lnSpc>
                          <a:spcPct val="90000"/>
                        </a:lnSpc>
                        <a:spcBef>
                          <a:spcPts val="200"/>
                        </a:spcBef>
                        <a:buSzPct val="75000"/>
                        <a:buFont typeface="Zapf Dingbats"/>
                        <a:buChar char="➤"/>
                        <a:defRPr sz="1800">
                          <a:sym typeface="Iowan Old Style"/>
                        </a:defRPr>
                      </a:pPr>
                      <a:r>
                        <a:rPr sz="800" dirty="0"/>
                        <a:t>Private ownership</a:t>
                      </a:r>
                    </a:p>
                    <a:p>
                      <a:pPr marL="264318" indent="-264318" algn="l">
                        <a:lnSpc>
                          <a:spcPct val="90000"/>
                        </a:lnSpc>
                        <a:spcBef>
                          <a:spcPts val="200"/>
                        </a:spcBef>
                        <a:buSzPct val="75000"/>
                        <a:buFont typeface="Zapf Dingbats"/>
                        <a:buChar char="➤"/>
                        <a:defRPr sz="1800">
                          <a:sym typeface="Iowan Old Style"/>
                        </a:defRPr>
                      </a:pPr>
                      <a:r>
                        <a:rPr sz="800" dirty="0"/>
                        <a:t>Little to no geographical diversity</a:t>
                      </a:r>
                    </a:p>
                    <a:p>
                      <a:pPr marL="264318" indent="-264318" algn="l">
                        <a:lnSpc>
                          <a:spcPct val="90000"/>
                        </a:lnSpc>
                        <a:spcBef>
                          <a:spcPts val="200"/>
                        </a:spcBef>
                        <a:buSzPct val="75000"/>
                        <a:buFont typeface="Zapf Dingbats"/>
                        <a:buChar char="➤"/>
                        <a:defRPr sz="1800">
                          <a:sym typeface="Iowan Old Style"/>
                        </a:defRPr>
                      </a:pPr>
                      <a:r>
                        <a:rPr sz="800" dirty="0"/>
                        <a:t>No separate legal entities</a:t>
                      </a:r>
                    </a:p>
                    <a:p>
                      <a:pPr marL="264318" indent="-264318" algn="l">
                        <a:lnSpc>
                          <a:spcPct val="90000"/>
                        </a:lnSpc>
                        <a:spcBef>
                          <a:spcPts val="200"/>
                        </a:spcBef>
                        <a:buSzPct val="75000"/>
                        <a:buFont typeface="Zapf Dingbats"/>
                        <a:buChar char="➤"/>
                        <a:defRPr sz="1800">
                          <a:sym typeface="Iowan Old Style"/>
                        </a:defRPr>
                      </a:pPr>
                      <a:r>
                        <a:rPr sz="800" dirty="0"/>
                        <a:t>No/limited need to keep the same facilities</a:t>
                      </a:r>
                    </a:p>
                    <a:p>
                      <a:pPr marL="264318" indent="-264318" algn="l">
                        <a:lnSpc>
                          <a:spcPct val="90000"/>
                        </a:lnSpc>
                        <a:spcBef>
                          <a:spcPts val="200"/>
                        </a:spcBef>
                        <a:buSzPct val="75000"/>
                        <a:buFont typeface="Zapf Dingbats"/>
                        <a:buChar char="➤"/>
                        <a:defRPr sz="1800">
                          <a:sym typeface="Iowan Old Style"/>
                        </a:defRPr>
                      </a:pPr>
                      <a:r>
                        <a:rPr sz="800" dirty="0"/>
                        <a:t>No/limited to keep the existing technologies</a:t>
                      </a:r>
                    </a:p>
                    <a:p>
                      <a:pPr marL="264318" indent="-264318" algn="l">
                        <a:lnSpc>
                          <a:spcPct val="90000"/>
                        </a:lnSpc>
                        <a:spcBef>
                          <a:spcPts val="200"/>
                        </a:spcBef>
                        <a:buSzPct val="75000"/>
                        <a:buFont typeface="Zapf Dingbats"/>
                        <a:buChar char="➤"/>
                        <a:defRPr sz="1800">
                          <a:sym typeface="Iowan Old Style"/>
                        </a:defRPr>
                      </a:pPr>
                      <a:r>
                        <a:rPr sz="800" dirty="0"/>
                        <a:t>Purchased for limited product portfolio, technology, talent, or local presence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dirty="0"/>
                        <a:t>Baseline security controls Target is fully absorbed into IT infrastructure</a:t>
                      </a:r>
                    </a:p>
                    <a:p>
                      <a:pPr marL="264318" indent="-264318" algn="l">
                        <a:lnSpc>
                          <a:spcPct val="90000"/>
                        </a:lnSpc>
                        <a:spcBef>
                          <a:spcPts val="200"/>
                        </a:spcBef>
                        <a:buSzPct val="75000"/>
                        <a:buFont typeface="Zapf Dingbats"/>
                        <a:buChar char="➤"/>
                        <a:defRPr sz="1800">
                          <a:sym typeface="Iowan Old Style"/>
                        </a:defRPr>
                      </a:pPr>
                      <a:r>
                        <a:rPr sz="800" dirty="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Security controls established or confirmed in less than 100 days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1190414">
                <a:tc>
                  <a:txBody>
                    <a:bodyPr/>
                    <a:lstStyle/>
                    <a:p>
                      <a:pPr algn="l">
                        <a:lnSpc>
                          <a:spcPct val="90000"/>
                        </a:lnSpc>
                        <a:spcBef>
                          <a:spcPts val="200"/>
                        </a:spcBef>
                        <a:defRPr sz="1800" b="1">
                          <a:sym typeface="Iowan Old Style"/>
                        </a:defRPr>
                      </a:pPr>
                      <a:r>
                        <a:rPr sz="800"/>
                        <a:t>MEDIUM</a:t>
                      </a:r>
                    </a:p>
                    <a:p>
                      <a:pPr marL="264318" indent="-264318" algn="l">
                        <a:lnSpc>
                          <a:spcPct val="90000"/>
                        </a:lnSpc>
                        <a:spcBef>
                          <a:spcPts val="200"/>
                        </a:spcBef>
                        <a:buSzPct val="75000"/>
                        <a:buFont typeface="Zapf Dingbats"/>
                        <a:buChar char="➤"/>
                        <a:defRPr sz="1800">
                          <a:sym typeface="Iowan Old Style"/>
                        </a:defRPr>
                      </a:pPr>
                      <a:r>
                        <a:rPr sz="800"/>
                        <a:t>Similar to previous kind, but Target has certain identifiable complexities that require specific sensitivity during integration</a:t>
                      </a:r>
                    </a:p>
                    <a:p>
                      <a:pPr marL="264318" indent="-264318" algn="l">
                        <a:lnSpc>
                          <a:spcPct val="90000"/>
                        </a:lnSpc>
                        <a:spcBef>
                          <a:spcPts val="200"/>
                        </a:spcBef>
                        <a:buSzPct val="75000"/>
                        <a:buFont typeface="Zapf Dingbats"/>
                        <a:buChar char="➤"/>
                        <a:defRPr sz="1800">
                          <a:sym typeface="Iowan Old Style"/>
                        </a:defRPr>
                      </a:pPr>
                      <a:r>
                        <a:rPr sz="800"/>
                        <a:t>Fewer than 500 employees</a:t>
                      </a:r>
                    </a:p>
                    <a:p>
                      <a:pPr marL="264318" indent="-264318" algn="l">
                        <a:lnSpc>
                          <a:spcPct val="90000"/>
                        </a:lnSpc>
                        <a:spcBef>
                          <a:spcPts val="200"/>
                        </a:spcBef>
                        <a:buSzPct val="75000"/>
                        <a:buFont typeface="Zapf Dingbats"/>
                        <a:buChar char="➤"/>
                        <a:defRPr sz="1800">
                          <a:sym typeface="Iowan Old Style"/>
                        </a:defRPr>
                      </a:pPr>
                      <a:r>
                        <a:rPr sz="800"/>
                        <a:t>Needs to be stand-alone for a certain period of time</a:t>
                      </a:r>
                    </a:p>
                    <a:p>
                      <a:pPr marL="264318" indent="-264318" algn="l">
                        <a:lnSpc>
                          <a:spcPct val="90000"/>
                        </a:lnSpc>
                        <a:spcBef>
                          <a:spcPts val="200"/>
                        </a:spcBef>
                        <a:buSzPct val="75000"/>
                        <a:buFont typeface="Zapf Dingbats"/>
                        <a:buChar char="➤"/>
                        <a:defRPr sz="1800">
                          <a:sym typeface="Iowan Old Style"/>
                        </a:defRPr>
                      </a:pPr>
                      <a:r>
                        <a:rPr sz="800"/>
                        <a:t>During stand-alone time, Target maintains defined non-compliances</a:t>
                      </a:r>
                    </a:p>
                    <a:p>
                      <a:pPr marL="264318" indent="-264318" algn="l">
                        <a:lnSpc>
                          <a:spcPct val="90000"/>
                        </a:lnSpc>
                        <a:spcBef>
                          <a:spcPts val="200"/>
                        </a:spcBef>
                        <a:buSzPct val="75000"/>
                        <a:buFont typeface="Zapf Dingbats"/>
                        <a:buChar char="➤"/>
                        <a:defRPr sz="1800">
                          <a:sym typeface="Iowan Old Style"/>
                        </a:defRPr>
                      </a:pPr>
                      <a:r>
                        <a:rPr sz="800"/>
                        <a:t>Supports its own IT infrastructure during the stand-alone phase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Processes may take 3 to 9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893802">
                <a:tc>
                  <a:txBody>
                    <a:bodyPr/>
                    <a:lstStyle/>
                    <a:p>
                      <a:pPr algn="l">
                        <a:lnSpc>
                          <a:spcPct val="90000"/>
                        </a:lnSpc>
                        <a:spcBef>
                          <a:spcPts val="200"/>
                        </a:spcBef>
                        <a:defRPr sz="1800" b="1">
                          <a:sym typeface="Iowan Old Style"/>
                        </a:defRPr>
                      </a:pPr>
                      <a:r>
                        <a:rPr sz="800"/>
                        <a:t>LARGE</a:t>
                      </a:r>
                    </a:p>
                    <a:p>
                      <a:pPr marL="264318" indent="-264318" algn="l">
                        <a:lnSpc>
                          <a:spcPct val="90000"/>
                        </a:lnSpc>
                        <a:spcBef>
                          <a:spcPts val="200"/>
                        </a:spcBef>
                        <a:buSzPct val="75000"/>
                        <a:buFont typeface="Zapf Dingbats"/>
                        <a:buChar char="➤"/>
                        <a:defRPr sz="1800">
                          <a:sym typeface="Iowan Old Style"/>
                        </a:defRPr>
                      </a:pPr>
                      <a:r>
                        <a:rPr sz="800"/>
                        <a:t>More than 500 employees</a:t>
                      </a:r>
                    </a:p>
                    <a:p>
                      <a:pPr marL="264318" indent="-264318" algn="l">
                        <a:lnSpc>
                          <a:spcPct val="90000"/>
                        </a:lnSpc>
                        <a:spcBef>
                          <a:spcPts val="200"/>
                        </a:spcBef>
                        <a:buSzPct val="75000"/>
                        <a:buFont typeface="Zapf Dingbats"/>
                        <a:buChar char="➤"/>
                        <a:defRPr sz="1800">
                          <a:sym typeface="Iowan Old Style"/>
                        </a:defRPr>
                      </a:pPr>
                      <a:r>
                        <a:rPr sz="800"/>
                        <a:t>Relatively large operations</a:t>
                      </a:r>
                    </a:p>
                    <a:p>
                      <a:pPr marL="264318" indent="-264318" algn="l">
                        <a:lnSpc>
                          <a:spcPct val="90000"/>
                        </a:lnSpc>
                        <a:spcBef>
                          <a:spcPts val="200"/>
                        </a:spcBef>
                        <a:buSzPct val="75000"/>
                        <a:buFont typeface="Zapf Dingbats"/>
                        <a:buChar char="➤"/>
                        <a:defRPr sz="1800">
                          <a:sym typeface="Iowan Old Style"/>
                        </a:defRPr>
                      </a:pPr>
                      <a:r>
                        <a:rPr sz="800"/>
                        <a:t>Significant multinational presence and subsidiaries</a:t>
                      </a:r>
                    </a:p>
                    <a:p>
                      <a:pPr marL="264318" indent="-264318" algn="l">
                        <a:lnSpc>
                          <a:spcPct val="90000"/>
                        </a:lnSpc>
                        <a:spcBef>
                          <a:spcPts val="200"/>
                        </a:spcBef>
                        <a:buSzPct val="75000"/>
                        <a:buFont typeface="Zapf Dingbats"/>
                        <a:buChar char="➤"/>
                        <a:defRPr sz="1800">
                          <a:sym typeface="Iowan Old Style"/>
                        </a:defRPr>
                      </a:pPr>
                      <a:r>
                        <a:rPr sz="800"/>
                        <a:t>Target contains certain identifiable complexities that require specific sensitivity during integration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IT labor can stay funded by Target company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Customized integration plan</a:t>
                      </a:r>
                    </a:p>
                    <a:p>
                      <a:pPr marL="264318" indent="-264318" algn="l">
                        <a:lnSpc>
                          <a:spcPct val="90000"/>
                        </a:lnSpc>
                        <a:spcBef>
                          <a:spcPts val="200"/>
                        </a:spcBef>
                        <a:buSzPct val="75000"/>
                        <a:buFont typeface="Zapf Dingbats"/>
                        <a:buChar char="➤"/>
                        <a:defRPr sz="1800">
                          <a:sym typeface="Iowan Old Style"/>
                        </a:defRPr>
                      </a:pPr>
                      <a:r>
                        <a:rPr sz="1000" dirty="0"/>
                        <a:t>IT Support is shared</a:t>
                      </a:r>
                    </a:p>
                    <a:p>
                      <a:pPr marL="264318" indent="-264318" algn="l">
                        <a:lnSpc>
                          <a:spcPct val="90000"/>
                        </a:lnSpc>
                        <a:spcBef>
                          <a:spcPts val="200"/>
                        </a:spcBef>
                        <a:buSzPct val="75000"/>
                        <a:buFont typeface="Zapf Dingbats"/>
                        <a:buChar char="➤"/>
                        <a:defRPr sz="1800">
                          <a:sym typeface="Iowan Old Style"/>
                        </a:defRPr>
                      </a:pPr>
                      <a:r>
                        <a:rPr sz="1000" dirty="0"/>
                        <a:t>Processes take more than 12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bl>
          </a:graphicData>
        </a:graphic>
      </p:graphicFrame>
      <p:sp>
        <p:nvSpPr>
          <p:cNvPr id="3" name="Text Placeholder 2"/>
          <p:cNvSpPr>
            <a:spLocks noGrp="1"/>
          </p:cNvSpPr>
          <p:nvPr>
            <p:ph type="body" sz="quarter" idx="12"/>
          </p:nvPr>
        </p:nvSpPr>
        <p:spPr/>
        <p:txBody>
          <a:bodyPr/>
          <a:lstStyle/>
          <a:p>
            <a:r>
              <a:rPr lang="en-GB" dirty="0" smtClean="0"/>
              <a:t>IT/Cybersecurity Post-Mergers Objectives</a:t>
            </a:r>
            <a:endParaRPr lang="en-GB" dirty="0"/>
          </a:p>
        </p:txBody>
      </p:sp>
    </p:spTree>
    <p:extLst>
      <p:ext uri="{BB962C8B-B14F-4D97-AF65-F5344CB8AC3E}">
        <p14:creationId xmlns:p14="http://schemas.microsoft.com/office/powerpoint/2010/main" val="18282776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Safeguards against disgruntled employees</a:t>
            </a:r>
          </a:p>
          <a:p>
            <a:r>
              <a:rPr lang="en-US" dirty="0"/>
              <a:t>New employee contracts</a:t>
            </a:r>
          </a:p>
          <a:p>
            <a:pPr lvl="1"/>
            <a:r>
              <a:rPr lang="en-US" dirty="0"/>
              <a:t>Are existing Policies still relevant?</a:t>
            </a:r>
          </a:p>
          <a:p>
            <a:pPr lvl="1"/>
            <a:r>
              <a:rPr lang="en-US" dirty="0"/>
              <a:t>Are we “dumbing down” their security?</a:t>
            </a:r>
          </a:p>
          <a:p>
            <a:r>
              <a:rPr lang="en-US" dirty="0"/>
              <a:t>Existing employee contracts</a:t>
            </a:r>
          </a:p>
          <a:p>
            <a:pPr lvl="1"/>
            <a:r>
              <a:rPr lang="en-US" dirty="0"/>
              <a:t>Do they protect you?</a:t>
            </a:r>
          </a:p>
          <a:p>
            <a:pPr lvl="1"/>
            <a:r>
              <a:rPr lang="en-US" dirty="0"/>
              <a:t>Do they meet new relationship?</a:t>
            </a:r>
          </a:p>
          <a:p>
            <a:r>
              <a:rPr lang="en-US" dirty="0"/>
              <a:t>Identify key policies — yours vs theirs</a:t>
            </a:r>
          </a:p>
          <a:p>
            <a:pPr lvl="1"/>
            <a:r>
              <a:rPr lang="en-US" dirty="0"/>
              <a:t>Work with Legal </a:t>
            </a:r>
            <a:r>
              <a:rPr lang="en-US" dirty="0" smtClean="0"/>
              <a:t>Departments</a:t>
            </a:r>
            <a:endParaRPr lang="en-US" dirty="0"/>
          </a:p>
        </p:txBody>
      </p:sp>
      <p:sp>
        <p:nvSpPr>
          <p:cNvPr id="5" name="Text Placeholder 4"/>
          <p:cNvSpPr>
            <a:spLocks noGrp="1"/>
          </p:cNvSpPr>
          <p:nvPr>
            <p:ph type="body" sz="quarter" idx="12"/>
          </p:nvPr>
        </p:nvSpPr>
        <p:spPr/>
        <p:txBody>
          <a:bodyPr/>
          <a:lstStyle/>
          <a:p>
            <a:r>
              <a:rPr lang="en-US" dirty="0"/>
              <a:t>Merging Policies</a:t>
            </a:r>
            <a:endParaRPr lang="en-GB" dirty="0"/>
          </a:p>
        </p:txBody>
      </p:sp>
    </p:spTree>
    <p:extLst>
      <p:ext uri="{BB962C8B-B14F-4D97-AF65-F5344CB8AC3E}">
        <p14:creationId xmlns:p14="http://schemas.microsoft.com/office/powerpoint/2010/main" val="28686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Lack of privacy documentation can lower target’s value</a:t>
            </a:r>
          </a:p>
          <a:p>
            <a:r>
              <a:rPr lang="en-GB" dirty="0" smtClean="0"/>
              <a:t>Privacy by design and by default can have business fall behind</a:t>
            </a:r>
          </a:p>
          <a:p>
            <a:r>
              <a:rPr lang="en-GB" dirty="0" smtClean="0"/>
              <a:t>“Personal information is the new gold”</a:t>
            </a:r>
          </a:p>
          <a:p>
            <a:r>
              <a:rPr lang="en-GB" dirty="0" smtClean="0"/>
              <a:t>Strategy for cost-effective data protection =</a:t>
            </a:r>
          </a:p>
          <a:p>
            <a:pPr lvl="1"/>
            <a:r>
              <a:rPr lang="en-GB" dirty="0" smtClean="0"/>
              <a:t>Competitive advantage</a:t>
            </a:r>
          </a:p>
          <a:p>
            <a:pPr lvl="1"/>
            <a:r>
              <a:rPr lang="en-GB" dirty="0" smtClean="0"/>
              <a:t>Boost in value</a:t>
            </a:r>
          </a:p>
          <a:p>
            <a:pPr lvl="1"/>
            <a:r>
              <a:rPr lang="en-GB" dirty="0" smtClean="0"/>
              <a:t>Considered more secure trustworthy by customers</a:t>
            </a:r>
          </a:p>
          <a:p>
            <a:pPr lvl="1"/>
            <a:r>
              <a:rPr lang="en-GB" dirty="0" smtClean="0"/>
              <a:t>Emphasize valuation</a:t>
            </a:r>
          </a:p>
          <a:p>
            <a:r>
              <a:rPr lang="en-GB" dirty="0" smtClean="0"/>
              <a:t>Rewards in greater utilization of personal data</a:t>
            </a:r>
          </a:p>
          <a:p>
            <a:r>
              <a:rPr lang="en-GB" b="1" dirty="0" smtClean="0">
                <a:solidFill>
                  <a:srgbClr val="FF0000"/>
                </a:solidFill>
              </a:rPr>
              <a:t>Potential reward: increase M&amp;A deal value significantly</a:t>
            </a:r>
          </a:p>
        </p:txBody>
      </p:sp>
      <p:sp>
        <p:nvSpPr>
          <p:cNvPr id="3" name="Text Placeholder 2"/>
          <p:cNvSpPr>
            <a:spLocks noGrp="1"/>
          </p:cNvSpPr>
          <p:nvPr>
            <p:ph type="body" sz="quarter" idx="12"/>
          </p:nvPr>
        </p:nvSpPr>
        <p:spPr/>
        <p:txBody>
          <a:bodyPr/>
          <a:lstStyle/>
          <a:p>
            <a:r>
              <a:rPr lang="en-GB" dirty="0" smtClean="0"/>
              <a:t>Conclusions</a:t>
            </a:r>
            <a:endParaRPr lang="en-GB" dirty="0"/>
          </a:p>
        </p:txBody>
      </p:sp>
    </p:spTree>
    <p:extLst>
      <p:ext uri="{BB962C8B-B14F-4D97-AF65-F5344CB8AC3E}">
        <p14:creationId xmlns:p14="http://schemas.microsoft.com/office/powerpoint/2010/main" val="15142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Cloud Service Providers and GDPR</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CSPs and </a:t>
            </a:r>
            <a:r>
              <a:rPr lang="en-GB" dirty="0"/>
              <a:t>GDPR</a:t>
            </a:r>
            <a:endParaRPr lang="en-GB" dirty="0"/>
          </a:p>
        </p:txBody>
      </p:sp>
    </p:spTree>
    <p:extLst>
      <p:ext uri="{BB962C8B-B14F-4D97-AF65-F5344CB8AC3E}">
        <p14:creationId xmlns:p14="http://schemas.microsoft.com/office/powerpoint/2010/main" val="4134277547"/>
      </p:ext>
    </p:extLst>
  </p:cSld>
  <p:clrMapOvr>
    <a:masterClrMapping/>
  </p:clrMapOvr>
  <mc:AlternateContent xmlns:mc="http://schemas.openxmlformats.org/markup-compatibility/2006" xmlns:p14="http://schemas.microsoft.com/office/powerpoint/2010/main">
    <mc:Choice Requires="p14">
      <p:transition spd="slow" p14:dur="2000" advTm="566"/>
    </mc:Choice>
    <mc:Fallback xmlns="">
      <p:transition spd="slow" advTm="56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Using </a:t>
            </a:r>
            <a:r>
              <a:rPr lang="en-GB" dirty="0" smtClean="0"/>
              <a:t>Cloud Services invokes </a:t>
            </a:r>
            <a:r>
              <a:rPr lang="en-GB" dirty="0"/>
              <a:t>a shared responsibility </a:t>
            </a:r>
            <a:r>
              <a:rPr lang="en-GB" dirty="0" smtClean="0"/>
              <a:t>model</a:t>
            </a:r>
          </a:p>
          <a:p>
            <a:r>
              <a:rPr lang="en-GB" dirty="0" smtClean="0"/>
              <a:t>GDPR </a:t>
            </a:r>
            <a:r>
              <a:rPr lang="en-GB" dirty="0"/>
              <a:t>creates issues for organizations that process personal data in the </a:t>
            </a:r>
            <a:r>
              <a:rPr lang="en-GB" dirty="0" smtClean="0"/>
              <a:t>Public Clouds</a:t>
            </a:r>
          </a:p>
          <a:p>
            <a:pPr lvl="1"/>
            <a:r>
              <a:rPr lang="en-GB" dirty="0" smtClean="0"/>
              <a:t>rights </a:t>
            </a:r>
            <a:r>
              <a:rPr lang="en-GB" dirty="0"/>
              <a:t>of data </a:t>
            </a:r>
            <a:r>
              <a:rPr lang="en-GB" dirty="0" smtClean="0"/>
              <a:t>subjects</a:t>
            </a:r>
          </a:p>
          <a:p>
            <a:pPr lvl="1"/>
            <a:r>
              <a:rPr lang="en-GB" dirty="0" smtClean="0"/>
              <a:t>data residency</a:t>
            </a:r>
          </a:p>
          <a:p>
            <a:pPr lvl="1"/>
            <a:r>
              <a:rPr lang="en-GB" dirty="0" smtClean="0"/>
              <a:t>cross-border transfers</a:t>
            </a:r>
            <a:endParaRPr lang="en-GB" dirty="0"/>
          </a:p>
          <a:p>
            <a:r>
              <a:rPr lang="en-GB" dirty="0" smtClean="0"/>
              <a:t>The level </a:t>
            </a:r>
            <a:r>
              <a:rPr lang="en-GB" dirty="0"/>
              <a:t>of support </a:t>
            </a:r>
            <a:r>
              <a:rPr lang="en-GB" dirty="0" smtClean="0"/>
              <a:t>from cloud </a:t>
            </a:r>
            <a:r>
              <a:rPr lang="en-GB" dirty="0"/>
              <a:t>providers </a:t>
            </a:r>
            <a:r>
              <a:rPr lang="en-GB" dirty="0" smtClean="0"/>
              <a:t>may not be known</a:t>
            </a:r>
          </a:p>
          <a:p>
            <a:r>
              <a:rPr lang="en-GB" dirty="0" smtClean="0"/>
              <a:t>Recommendations:</a:t>
            </a:r>
            <a:endParaRPr lang="en-GB" dirty="0"/>
          </a:p>
          <a:p>
            <a:pPr lvl="1"/>
            <a:r>
              <a:rPr lang="en-GB" dirty="0" smtClean="0"/>
              <a:t>gap analysis</a:t>
            </a:r>
            <a:endParaRPr lang="en-GB" dirty="0"/>
          </a:p>
          <a:p>
            <a:pPr lvl="1"/>
            <a:r>
              <a:rPr lang="en-GB" dirty="0" smtClean="0"/>
              <a:t>identify </a:t>
            </a:r>
            <a:r>
              <a:rPr lang="en-GB" dirty="0"/>
              <a:t>the organizational and technical actions </a:t>
            </a:r>
            <a:r>
              <a:rPr lang="en-GB" dirty="0" smtClean="0"/>
              <a:t>required</a:t>
            </a:r>
            <a:endParaRPr lang="en-GB" dirty="0"/>
          </a:p>
          <a:p>
            <a:pPr lvl="1"/>
            <a:r>
              <a:rPr lang="en-GB" dirty="0"/>
              <a:t>a</a:t>
            </a:r>
            <a:r>
              <a:rPr lang="en-GB" dirty="0" smtClean="0"/>
              <a:t>sk </a:t>
            </a:r>
            <a:r>
              <a:rPr lang="en-GB" dirty="0"/>
              <a:t>all public cloud service providers </a:t>
            </a:r>
            <a:r>
              <a:rPr lang="en-GB" dirty="0" smtClean="0"/>
              <a:t>to </a:t>
            </a:r>
            <a:r>
              <a:rPr lang="en-GB" dirty="0"/>
              <a:t>provide required certification or proof of adherence to a code of </a:t>
            </a:r>
            <a:r>
              <a:rPr lang="en-GB" dirty="0" smtClean="0"/>
              <a:t>conduct</a:t>
            </a:r>
            <a:endParaRPr lang="en-GB" dirty="0"/>
          </a:p>
          <a:p>
            <a:endParaRPr lang="en-GB" dirty="0"/>
          </a:p>
        </p:txBody>
      </p:sp>
      <p:sp>
        <p:nvSpPr>
          <p:cNvPr id="3" name="Text Placeholder 2"/>
          <p:cNvSpPr>
            <a:spLocks noGrp="1"/>
          </p:cNvSpPr>
          <p:nvPr>
            <p:ph type="body" sz="quarter" idx="12"/>
          </p:nvPr>
        </p:nvSpPr>
        <p:spPr/>
        <p:txBody>
          <a:bodyPr/>
          <a:lstStyle/>
          <a:p>
            <a:r>
              <a:rPr lang="en-GB" dirty="0"/>
              <a:t>GDPR has no specific guidance on </a:t>
            </a:r>
            <a:r>
              <a:rPr lang="en-GB" dirty="0" smtClean="0"/>
              <a:t>Cloud</a:t>
            </a:r>
            <a:endParaRPr lang="en-GB" dirty="0"/>
          </a:p>
        </p:txBody>
      </p:sp>
    </p:spTree>
    <p:extLst>
      <p:ext uri="{BB962C8B-B14F-4D97-AF65-F5344CB8AC3E}">
        <p14:creationId xmlns:p14="http://schemas.microsoft.com/office/powerpoint/2010/main" val="48474128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Data Controller </a:t>
            </a:r>
            <a:r>
              <a:rPr lang="en-GB" dirty="0"/>
              <a:t>is responsible for the conduct of any of its </a:t>
            </a:r>
            <a:r>
              <a:rPr lang="en-GB" dirty="0" smtClean="0"/>
              <a:t>Data Processors – even if they are Cloud Providers</a:t>
            </a:r>
          </a:p>
          <a:p>
            <a:r>
              <a:rPr lang="en-GB" dirty="0" smtClean="0"/>
              <a:t>Noncompliance with regard </a:t>
            </a:r>
            <a:r>
              <a:rPr lang="en-GB" dirty="0"/>
              <a:t>to GDPR on the vendor side reflects on the compliance of the end-user </a:t>
            </a:r>
            <a:r>
              <a:rPr lang="en-GB" dirty="0" smtClean="0"/>
              <a:t>organization</a:t>
            </a:r>
          </a:p>
          <a:p>
            <a:r>
              <a:rPr lang="en-GB" dirty="0"/>
              <a:t>M</a:t>
            </a:r>
            <a:r>
              <a:rPr lang="en-GB" dirty="0" smtClean="0"/>
              <a:t>oving </a:t>
            </a:r>
            <a:r>
              <a:rPr lang="en-GB" dirty="0"/>
              <a:t>to the cloud may add to the security aspects of the processing activity, </a:t>
            </a:r>
            <a:r>
              <a:rPr lang="en-GB" dirty="0" smtClean="0"/>
              <a:t>but could </a:t>
            </a:r>
            <a:r>
              <a:rPr lang="en-GB" dirty="0"/>
              <a:t>also lead to residency </a:t>
            </a:r>
            <a:r>
              <a:rPr lang="en-GB" dirty="0" smtClean="0"/>
              <a:t>concerns</a:t>
            </a:r>
          </a:p>
          <a:p>
            <a:r>
              <a:rPr lang="en-GB" dirty="0" smtClean="0"/>
              <a:t>CASB </a:t>
            </a:r>
            <a:r>
              <a:rPr lang="en-GB" dirty="0"/>
              <a:t>service may be </a:t>
            </a:r>
            <a:r>
              <a:rPr lang="en-GB" dirty="0" smtClean="0"/>
              <a:t>helpful</a:t>
            </a:r>
          </a:p>
          <a:p>
            <a:r>
              <a:rPr lang="en-GB" dirty="0" smtClean="0"/>
              <a:t>Data </a:t>
            </a:r>
            <a:r>
              <a:rPr lang="en-GB" dirty="0"/>
              <a:t>protection in hybrid or on-premises operations is increased </a:t>
            </a:r>
            <a:r>
              <a:rPr lang="en-GB" dirty="0" smtClean="0"/>
              <a:t>by adoption </a:t>
            </a:r>
            <a:r>
              <a:rPr lang="en-GB" dirty="0"/>
              <a:t>of DCAP </a:t>
            </a:r>
            <a:r>
              <a:rPr lang="en-GB" dirty="0" smtClean="0"/>
              <a:t>products</a:t>
            </a:r>
          </a:p>
          <a:p>
            <a:r>
              <a:rPr lang="en-GB" dirty="0" smtClean="0"/>
              <a:t>Privacy </a:t>
            </a:r>
            <a:r>
              <a:rPr lang="en-GB" dirty="0"/>
              <a:t>compliance </a:t>
            </a:r>
            <a:r>
              <a:rPr lang="en-GB" dirty="0" smtClean="0"/>
              <a:t>is demonstrated </a:t>
            </a:r>
            <a:r>
              <a:rPr lang="en-GB" dirty="0"/>
              <a:t>by mapping, </a:t>
            </a:r>
            <a:r>
              <a:rPr lang="en-GB" dirty="0" smtClean="0"/>
              <a:t>dashboarding </a:t>
            </a:r>
            <a:r>
              <a:rPr lang="en-GB" dirty="0"/>
              <a:t>and logical control </a:t>
            </a:r>
            <a:r>
              <a:rPr lang="en-GB" dirty="0" smtClean="0"/>
              <a:t>application</a:t>
            </a:r>
            <a:endParaRPr lang="en-GB" dirty="0"/>
          </a:p>
        </p:txBody>
      </p:sp>
      <p:sp>
        <p:nvSpPr>
          <p:cNvPr id="3" name="Text Placeholder 2"/>
          <p:cNvSpPr>
            <a:spLocks noGrp="1"/>
          </p:cNvSpPr>
          <p:nvPr>
            <p:ph type="body" sz="quarter" idx="12"/>
          </p:nvPr>
        </p:nvSpPr>
        <p:spPr/>
        <p:txBody>
          <a:bodyPr/>
          <a:lstStyle/>
          <a:p>
            <a:r>
              <a:rPr lang="en-GB" dirty="0" smtClean="0"/>
              <a:t>Helpful Cloud tools</a:t>
            </a:r>
            <a:endParaRPr lang="en-GB" dirty="0"/>
          </a:p>
        </p:txBody>
      </p:sp>
    </p:spTree>
    <p:extLst>
      <p:ext uri="{BB962C8B-B14F-4D97-AF65-F5344CB8AC3E}">
        <p14:creationId xmlns:p14="http://schemas.microsoft.com/office/powerpoint/2010/main" val="7118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Let’s get started!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631" y="1175657"/>
            <a:ext cx="5466950" cy="3646455"/>
          </a:xfrm>
          <a:prstGeom prst="rect">
            <a:avLst/>
          </a:prstGeom>
        </p:spPr>
      </p:pic>
    </p:spTree>
    <p:extLst>
      <p:ext uri="{BB962C8B-B14F-4D97-AF65-F5344CB8AC3E}">
        <p14:creationId xmlns:p14="http://schemas.microsoft.com/office/powerpoint/2010/main" val="2209230975"/>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IaaS cannot </a:t>
            </a:r>
            <a:r>
              <a:rPr lang="en-GB" dirty="0"/>
              <a:t>make </a:t>
            </a:r>
            <a:r>
              <a:rPr lang="en-GB" dirty="0" smtClean="0"/>
              <a:t>a company GDPR-compliant, but can help</a:t>
            </a:r>
            <a:endParaRPr lang="en-GB" dirty="0"/>
          </a:p>
          <a:p>
            <a:r>
              <a:rPr lang="en-GB" dirty="0" smtClean="0"/>
              <a:t>On </a:t>
            </a:r>
            <a:r>
              <a:rPr lang="en-GB" dirty="0"/>
              <a:t>their own, </a:t>
            </a:r>
            <a:r>
              <a:rPr lang="en-GB" dirty="0" smtClean="0"/>
              <a:t>Clouds’ behaviour </a:t>
            </a:r>
            <a:r>
              <a:rPr lang="en-GB" dirty="0"/>
              <a:t>and tools will be </a:t>
            </a:r>
            <a:r>
              <a:rPr lang="en-GB" dirty="0" smtClean="0"/>
              <a:t>insufficient</a:t>
            </a:r>
            <a:endParaRPr lang="en-GB" dirty="0"/>
          </a:p>
          <a:p>
            <a:pPr lvl="1"/>
            <a:r>
              <a:rPr lang="en-GB" dirty="0" smtClean="0"/>
              <a:t>Google </a:t>
            </a:r>
            <a:r>
              <a:rPr lang="en-GB" dirty="0"/>
              <a:t>and Microsoft have specific awareness of user-generated personal </a:t>
            </a:r>
            <a:r>
              <a:rPr lang="en-GB" dirty="0" smtClean="0"/>
              <a:t>data</a:t>
            </a:r>
          </a:p>
          <a:p>
            <a:pPr lvl="1"/>
            <a:r>
              <a:rPr lang="en-GB" dirty="0" smtClean="0"/>
              <a:t>AWS </a:t>
            </a:r>
            <a:r>
              <a:rPr lang="en-GB" dirty="0"/>
              <a:t>currently offers this in a limited way with Amazon </a:t>
            </a:r>
            <a:r>
              <a:rPr lang="en-GB" dirty="0" smtClean="0"/>
              <a:t>Macie</a:t>
            </a:r>
          </a:p>
          <a:p>
            <a:r>
              <a:rPr lang="en-GB" dirty="0" smtClean="0"/>
              <a:t>Recommendations</a:t>
            </a:r>
          </a:p>
          <a:p>
            <a:pPr lvl="1"/>
            <a:r>
              <a:rPr lang="en-GB" dirty="0" smtClean="0"/>
              <a:t>Perform </a:t>
            </a:r>
            <a:r>
              <a:rPr lang="en-GB" dirty="0"/>
              <a:t>a </a:t>
            </a:r>
            <a:r>
              <a:rPr lang="en-GB" dirty="0" smtClean="0"/>
              <a:t>DPIA </a:t>
            </a:r>
            <a:r>
              <a:rPr lang="en-GB" dirty="0"/>
              <a:t>when selecting a </a:t>
            </a:r>
            <a:r>
              <a:rPr lang="en-GB" dirty="0" smtClean="0"/>
              <a:t>Cloud Provider</a:t>
            </a:r>
            <a:endParaRPr lang="en-GB" dirty="0"/>
          </a:p>
          <a:p>
            <a:pPr lvl="1"/>
            <a:r>
              <a:rPr lang="en-GB" dirty="0"/>
              <a:t>Perform a DPIA for each business process </a:t>
            </a:r>
            <a:r>
              <a:rPr lang="en-GB" dirty="0" smtClean="0"/>
              <a:t>using a Cloud Provider</a:t>
            </a:r>
            <a:endParaRPr lang="en-GB" dirty="0"/>
          </a:p>
          <a:p>
            <a:pPr lvl="1"/>
            <a:r>
              <a:rPr lang="en-GB" dirty="0"/>
              <a:t>Use </a:t>
            </a:r>
            <a:r>
              <a:rPr lang="en-GB" dirty="0" smtClean="0"/>
              <a:t>Cloud-provided </a:t>
            </a:r>
            <a:r>
              <a:rPr lang="en-GB" dirty="0"/>
              <a:t>tools </a:t>
            </a:r>
            <a:r>
              <a:rPr lang="en-GB" dirty="0" smtClean="0"/>
              <a:t>when the risk </a:t>
            </a:r>
            <a:r>
              <a:rPr lang="en-GB" dirty="0"/>
              <a:t>assessment identifies that they can adequately address that part of the GDPR </a:t>
            </a:r>
            <a:r>
              <a:rPr lang="en-GB" dirty="0" smtClean="0"/>
              <a:t>problem</a:t>
            </a:r>
            <a:endParaRPr lang="en-GB" dirty="0"/>
          </a:p>
        </p:txBody>
      </p:sp>
      <p:sp>
        <p:nvSpPr>
          <p:cNvPr id="3" name="Text Placeholder 2"/>
          <p:cNvSpPr>
            <a:spLocks noGrp="1"/>
          </p:cNvSpPr>
          <p:nvPr>
            <p:ph type="body" sz="quarter" idx="12"/>
          </p:nvPr>
        </p:nvSpPr>
        <p:spPr/>
        <p:txBody>
          <a:bodyPr/>
          <a:lstStyle/>
          <a:p>
            <a:r>
              <a:rPr lang="en-GB" dirty="0" smtClean="0"/>
              <a:t>Cloud IaaS and GDPR</a:t>
            </a:r>
            <a:endParaRPr lang="en-GB" dirty="0"/>
          </a:p>
        </p:txBody>
      </p:sp>
    </p:spTree>
    <p:extLst>
      <p:ext uri="{BB962C8B-B14F-4D97-AF65-F5344CB8AC3E}">
        <p14:creationId xmlns:p14="http://schemas.microsoft.com/office/powerpoint/2010/main" val="35586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800" i="1" dirty="0" smtClean="0">
                <a:solidFill>
                  <a:srgbClr val="FF0000"/>
                </a:solidFill>
              </a:rPr>
              <a:t>Backup Slides</a:t>
            </a:r>
            <a:endParaRPr lang="en-GB" sz="2800" i="1" dirty="0">
              <a:solidFill>
                <a:srgbClr val="FF0000"/>
              </a:solidFill>
            </a:endParaRPr>
          </a:p>
        </p:txBody>
      </p:sp>
      <p:sp>
        <p:nvSpPr>
          <p:cNvPr id="3" name="Text Placeholder 2"/>
          <p:cNvSpPr>
            <a:spLocks noGrp="1"/>
          </p:cNvSpPr>
          <p:nvPr>
            <p:ph type="body" sz="quarter" idx="12"/>
          </p:nvPr>
        </p:nvSpPr>
        <p:spPr/>
        <p:txBody>
          <a:bodyPr/>
          <a:lstStyle/>
          <a:p>
            <a:r>
              <a:rPr lang="en-GB" dirty="0" smtClean="0"/>
              <a:t>Backup Slides</a:t>
            </a:r>
            <a:endParaRPr lang="en-GB" dirty="0"/>
          </a:p>
        </p:txBody>
      </p:sp>
    </p:spTree>
    <p:extLst>
      <p:ext uri="{BB962C8B-B14F-4D97-AF65-F5344CB8AC3E}">
        <p14:creationId xmlns:p14="http://schemas.microsoft.com/office/powerpoint/2010/main" val="97823637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Three dimensions of continuous improvement</a:t>
            </a:r>
            <a:endParaRPr lang="en-GB" dirty="0"/>
          </a:p>
        </p:txBody>
      </p:sp>
      <p:sp>
        <p:nvSpPr>
          <p:cNvPr id="12" name="Rectangle 11"/>
          <p:cNvSpPr/>
          <p:nvPr/>
        </p:nvSpPr>
        <p:spPr>
          <a:xfrm>
            <a:off x="177985" y="1829197"/>
            <a:ext cx="2327856" cy="2462213"/>
          </a:xfrm>
          <a:prstGeom prst="rect">
            <a:avLst/>
          </a:prstGeom>
        </p:spPr>
        <p:txBody>
          <a:bodyPr wrap="square">
            <a:spAutoFit/>
          </a:bodyPr>
          <a:lstStyle/>
          <a:p>
            <a:r>
              <a:rPr lang="en-US" sz="1100" dirty="0" smtClean="0"/>
              <a:t>Risk Management</a:t>
            </a:r>
          </a:p>
          <a:p>
            <a:r>
              <a:rPr lang="en-US" sz="1100" dirty="0" smtClean="0"/>
              <a:t>Information Lifecycle</a:t>
            </a:r>
          </a:p>
          <a:p>
            <a:r>
              <a:rPr lang="en-US" sz="1100" dirty="0" smtClean="0"/>
              <a:t>Privacy by Design</a:t>
            </a:r>
          </a:p>
          <a:p>
            <a:r>
              <a:rPr lang="en-US" sz="1100" dirty="0" smtClean="0"/>
              <a:t>Privacy by Default</a:t>
            </a:r>
          </a:p>
          <a:p>
            <a:r>
              <a:rPr lang="en-US" sz="1100" dirty="0" smtClean="0"/>
              <a:t>Data Discovery &amp; Classification</a:t>
            </a:r>
          </a:p>
          <a:p>
            <a:r>
              <a:rPr lang="en-US" sz="1100" dirty="0" smtClean="0"/>
              <a:t>Asset Management</a:t>
            </a:r>
          </a:p>
          <a:p>
            <a:r>
              <a:rPr lang="en-US" sz="1100" dirty="0" smtClean="0"/>
              <a:t>Physical Security</a:t>
            </a:r>
          </a:p>
          <a:p>
            <a:r>
              <a:rPr lang="en-US" sz="1100" dirty="0" smtClean="0"/>
              <a:t>Change Management</a:t>
            </a:r>
          </a:p>
          <a:p>
            <a:r>
              <a:rPr lang="en-US" sz="1100" dirty="0" smtClean="0"/>
              <a:t>Incident Response</a:t>
            </a:r>
          </a:p>
          <a:p>
            <a:r>
              <a:rPr lang="en-US" sz="1100" dirty="0" smtClean="0"/>
              <a:t>Breach Notification</a:t>
            </a:r>
          </a:p>
          <a:p>
            <a:r>
              <a:rPr lang="en-US" sz="1100" dirty="0" smtClean="0"/>
              <a:t>Compliance Programs</a:t>
            </a:r>
          </a:p>
          <a:p>
            <a:r>
              <a:rPr lang="en-US" sz="1100" dirty="0" smtClean="0"/>
              <a:t>Vulnerability Management</a:t>
            </a:r>
          </a:p>
          <a:p>
            <a:r>
              <a:rPr lang="en-US" sz="1100" dirty="0" smtClean="0"/>
              <a:t>Third-party Management</a:t>
            </a:r>
          </a:p>
          <a:p>
            <a:r>
              <a:rPr lang="en-US" sz="1100" dirty="0" smtClean="0"/>
              <a:t>Documentation Management</a:t>
            </a:r>
            <a:endParaRPr lang="en-US" sz="1100" dirty="0"/>
          </a:p>
        </p:txBody>
      </p:sp>
      <p:sp>
        <p:nvSpPr>
          <p:cNvPr id="13" name="Rectangle 12"/>
          <p:cNvSpPr/>
          <p:nvPr/>
        </p:nvSpPr>
        <p:spPr>
          <a:xfrm>
            <a:off x="2614256" y="2693539"/>
            <a:ext cx="2327856" cy="1785104"/>
          </a:xfrm>
          <a:prstGeom prst="rect">
            <a:avLst/>
          </a:prstGeom>
        </p:spPr>
        <p:txBody>
          <a:bodyPr wrap="square">
            <a:spAutoFit/>
          </a:bodyPr>
          <a:lstStyle/>
          <a:p>
            <a:r>
              <a:rPr lang="en-US" sz="1100" dirty="0" smtClean="0"/>
              <a:t>Access Control</a:t>
            </a:r>
          </a:p>
          <a:p>
            <a:r>
              <a:rPr lang="en-US" sz="1100" dirty="0" smtClean="0"/>
              <a:t>Data Deletion</a:t>
            </a:r>
          </a:p>
          <a:p>
            <a:r>
              <a:rPr lang="en-US" sz="1100" dirty="0" smtClean="0"/>
              <a:t>Encryption</a:t>
            </a:r>
            <a:endParaRPr lang="en-US" sz="1100" dirty="0"/>
          </a:p>
          <a:p>
            <a:r>
              <a:rPr lang="en-US" sz="1100" dirty="0" smtClean="0"/>
              <a:t>Pseudonymisation (Data Masking)</a:t>
            </a:r>
          </a:p>
          <a:p>
            <a:r>
              <a:rPr lang="en-US" sz="1100" dirty="0" smtClean="0"/>
              <a:t>Monitoring</a:t>
            </a:r>
          </a:p>
          <a:p>
            <a:r>
              <a:rPr lang="en-US" sz="1100" dirty="0" smtClean="0"/>
              <a:t>Secure Configuration</a:t>
            </a:r>
          </a:p>
          <a:p>
            <a:r>
              <a:rPr lang="en-US" sz="1100" dirty="0" smtClean="0"/>
              <a:t>DR/BCM</a:t>
            </a:r>
          </a:p>
          <a:p>
            <a:r>
              <a:rPr lang="en-US" sz="1100" dirty="0" smtClean="0"/>
              <a:t>Application Security</a:t>
            </a:r>
          </a:p>
          <a:p>
            <a:r>
              <a:rPr lang="en-US" sz="1100" dirty="0" smtClean="0"/>
              <a:t>Data Leakage Prevention</a:t>
            </a:r>
          </a:p>
          <a:p>
            <a:r>
              <a:rPr lang="en-US" sz="1100" dirty="0" smtClean="0"/>
              <a:t>Content Filtering</a:t>
            </a:r>
            <a:endParaRPr lang="en-US" sz="1100" dirty="0"/>
          </a:p>
        </p:txBody>
      </p:sp>
      <p:sp>
        <p:nvSpPr>
          <p:cNvPr id="14" name="Rectangle 13"/>
          <p:cNvSpPr/>
          <p:nvPr/>
        </p:nvSpPr>
        <p:spPr>
          <a:xfrm>
            <a:off x="5050527" y="3580851"/>
            <a:ext cx="2327856" cy="938719"/>
          </a:xfrm>
          <a:prstGeom prst="rect">
            <a:avLst/>
          </a:prstGeom>
        </p:spPr>
        <p:txBody>
          <a:bodyPr wrap="square">
            <a:spAutoFit/>
          </a:bodyPr>
          <a:lstStyle/>
          <a:p>
            <a:r>
              <a:rPr lang="en-US" sz="1100" dirty="0" smtClean="0"/>
              <a:t>Employment Procedures</a:t>
            </a:r>
          </a:p>
          <a:p>
            <a:r>
              <a:rPr lang="en-US" sz="1100" dirty="0" smtClean="0"/>
              <a:t>Confidentiality Agreements</a:t>
            </a:r>
          </a:p>
          <a:p>
            <a:r>
              <a:rPr lang="en-US" sz="1100" dirty="0" smtClean="0"/>
              <a:t>Security &amp; Privacy Awareness</a:t>
            </a:r>
          </a:p>
          <a:p>
            <a:r>
              <a:rPr lang="en-US" sz="1100" dirty="0" smtClean="0"/>
              <a:t>Acceptable Use Policy</a:t>
            </a:r>
          </a:p>
          <a:p>
            <a:r>
              <a:rPr lang="en-US" sz="1100" dirty="0" smtClean="0"/>
              <a:t>Access Controls</a:t>
            </a:r>
          </a:p>
        </p:txBody>
      </p:sp>
      <p:grpSp>
        <p:nvGrpSpPr>
          <p:cNvPr id="34" name="Group 33"/>
          <p:cNvGrpSpPr/>
          <p:nvPr/>
        </p:nvGrpSpPr>
        <p:grpSpPr>
          <a:xfrm>
            <a:off x="2614257" y="2055223"/>
            <a:ext cx="5162762" cy="864096"/>
            <a:chOff x="2614257" y="2055223"/>
            <a:chExt cx="5162762" cy="864096"/>
          </a:xfrm>
        </p:grpSpPr>
        <p:sp>
          <p:nvSpPr>
            <p:cNvPr id="17" name="Right Arrow 16"/>
            <p:cNvSpPr/>
            <p:nvPr/>
          </p:nvSpPr>
          <p:spPr>
            <a:xfrm>
              <a:off x="2614257" y="2055223"/>
              <a:ext cx="5162762" cy="86409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FFFF"/>
                  </a:solidFill>
                </a:rPr>
                <a:t>      Technical Measures</a:t>
              </a:r>
              <a:endParaRPr lang="en-US" dirty="0">
                <a:solidFill>
                  <a:srgbClr val="FFFFFF"/>
                </a:solidFill>
              </a:endParaRPr>
            </a:p>
          </p:txBody>
        </p:sp>
        <p:grpSp>
          <p:nvGrpSpPr>
            <p:cNvPr id="22" name="Group 21"/>
            <p:cNvGrpSpPr/>
            <p:nvPr/>
          </p:nvGrpSpPr>
          <p:grpSpPr>
            <a:xfrm>
              <a:off x="2648836" y="2331464"/>
              <a:ext cx="332134" cy="311613"/>
              <a:chOff x="8183793" y="1498714"/>
              <a:chExt cx="1097280" cy="1097280"/>
            </a:xfrm>
          </p:grpSpPr>
          <p:sp>
            <p:nvSpPr>
              <p:cNvPr id="20" name="Oval 80"/>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4"/>
              <p:cNvSpPr>
                <a:spLocks noEditPoints="1"/>
              </p:cNvSpPr>
              <p:nvPr/>
            </p:nvSpPr>
            <p:spPr bwMode="auto">
              <a:xfrm>
                <a:off x="8435726" y="1736061"/>
                <a:ext cx="593415" cy="623780"/>
              </a:xfrm>
              <a:custGeom>
                <a:avLst/>
                <a:gdLst>
                  <a:gd name="T0" fmla="*/ 63 w 574"/>
                  <a:gd name="T1" fmla="*/ 361 h 605"/>
                  <a:gd name="T2" fmla="*/ 56 w 574"/>
                  <a:gd name="T3" fmla="*/ 239 h 605"/>
                  <a:gd name="T4" fmla="*/ 49 w 574"/>
                  <a:gd name="T5" fmla="*/ 361 h 605"/>
                  <a:gd name="T6" fmla="*/ 0 w 574"/>
                  <a:gd name="T7" fmla="*/ 368 h 605"/>
                  <a:gd name="T8" fmla="*/ 7 w 574"/>
                  <a:gd name="T9" fmla="*/ 484 h 605"/>
                  <a:gd name="T10" fmla="*/ 49 w 574"/>
                  <a:gd name="T11" fmla="*/ 598 h 605"/>
                  <a:gd name="T12" fmla="*/ 63 w 574"/>
                  <a:gd name="T13" fmla="*/ 598 h 605"/>
                  <a:gd name="T14" fmla="*/ 105 w 574"/>
                  <a:gd name="T15" fmla="*/ 484 h 605"/>
                  <a:gd name="T16" fmla="*/ 112 w 574"/>
                  <a:gd name="T17" fmla="*/ 368 h 605"/>
                  <a:gd name="T18" fmla="*/ 98 w 574"/>
                  <a:gd name="T19" fmla="*/ 470 h 605"/>
                  <a:gd name="T20" fmla="*/ 14 w 574"/>
                  <a:gd name="T21" fmla="*/ 375 h 605"/>
                  <a:gd name="T22" fmla="*/ 98 w 574"/>
                  <a:gd name="T23" fmla="*/ 470 h 605"/>
                  <a:gd name="T24" fmla="*/ 217 w 574"/>
                  <a:gd name="T25" fmla="*/ 224 h 605"/>
                  <a:gd name="T26" fmla="*/ 210 w 574"/>
                  <a:gd name="T27" fmla="*/ 103 h 605"/>
                  <a:gd name="T28" fmla="*/ 203 w 574"/>
                  <a:gd name="T29" fmla="*/ 224 h 605"/>
                  <a:gd name="T30" fmla="*/ 154 w 574"/>
                  <a:gd name="T31" fmla="*/ 231 h 605"/>
                  <a:gd name="T32" fmla="*/ 161 w 574"/>
                  <a:gd name="T33" fmla="*/ 348 h 605"/>
                  <a:gd name="T34" fmla="*/ 203 w 574"/>
                  <a:gd name="T35" fmla="*/ 462 h 605"/>
                  <a:gd name="T36" fmla="*/ 217 w 574"/>
                  <a:gd name="T37" fmla="*/ 462 h 605"/>
                  <a:gd name="T38" fmla="*/ 259 w 574"/>
                  <a:gd name="T39" fmla="*/ 348 h 605"/>
                  <a:gd name="T40" fmla="*/ 266 w 574"/>
                  <a:gd name="T41" fmla="*/ 231 h 605"/>
                  <a:gd name="T42" fmla="*/ 252 w 574"/>
                  <a:gd name="T43" fmla="*/ 334 h 605"/>
                  <a:gd name="T44" fmla="*/ 168 w 574"/>
                  <a:gd name="T45" fmla="*/ 238 h 605"/>
                  <a:gd name="T46" fmla="*/ 252 w 574"/>
                  <a:gd name="T47" fmla="*/ 334 h 605"/>
                  <a:gd name="T48" fmla="*/ 371 w 574"/>
                  <a:gd name="T49" fmla="*/ 279 h 605"/>
                  <a:gd name="T50" fmla="*/ 364 w 574"/>
                  <a:gd name="T51" fmla="*/ 158 h 605"/>
                  <a:gd name="T52" fmla="*/ 357 w 574"/>
                  <a:gd name="T53" fmla="*/ 279 h 605"/>
                  <a:gd name="T54" fmla="*/ 308 w 574"/>
                  <a:gd name="T55" fmla="*/ 286 h 605"/>
                  <a:gd name="T56" fmla="*/ 315 w 574"/>
                  <a:gd name="T57" fmla="*/ 402 h 605"/>
                  <a:gd name="T58" fmla="*/ 357 w 574"/>
                  <a:gd name="T59" fmla="*/ 516 h 605"/>
                  <a:gd name="T60" fmla="*/ 371 w 574"/>
                  <a:gd name="T61" fmla="*/ 516 h 605"/>
                  <a:gd name="T62" fmla="*/ 413 w 574"/>
                  <a:gd name="T63" fmla="*/ 402 h 605"/>
                  <a:gd name="T64" fmla="*/ 420 w 574"/>
                  <a:gd name="T65" fmla="*/ 286 h 605"/>
                  <a:gd name="T66" fmla="*/ 406 w 574"/>
                  <a:gd name="T67" fmla="*/ 388 h 605"/>
                  <a:gd name="T68" fmla="*/ 322 w 574"/>
                  <a:gd name="T69" fmla="*/ 293 h 605"/>
                  <a:gd name="T70" fmla="*/ 406 w 574"/>
                  <a:gd name="T71" fmla="*/ 388 h 605"/>
                  <a:gd name="T72" fmla="*/ 525 w 574"/>
                  <a:gd name="T73" fmla="*/ 121 h 605"/>
                  <a:gd name="T74" fmla="*/ 518 w 574"/>
                  <a:gd name="T75" fmla="*/ 0 h 605"/>
                  <a:gd name="T76" fmla="*/ 511 w 574"/>
                  <a:gd name="T77" fmla="*/ 121 h 605"/>
                  <a:gd name="T78" fmla="*/ 462 w 574"/>
                  <a:gd name="T79" fmla="*/ 128 h 605"/>
                  <a:gd name="T80" fmla="*/ 469 w 574"/>
                  <a:gd name="T81" fmla="*/ 245 h 605"/>
                  <a:gd name="T82" fmla="*/ 511 w 574"/>
                  <a:gd name="T83" fmla="*/ 359 h 605"/>
                  <a:gd name="T84" fmla="*/ 525 w 574"/>
                  <a:gd name="T85" fmla="*/ 359 h 605"/>
                  <a:gd name="T86" fmla="*/ 567 w 574"/>
                  <a:gd name="T87" fmla="*/ 245 h 605"/>
                  <a:gd name="T88" fmla="*/ 574 w 574"/>
                  <a:gd name="T89" fmla="*/ 128 h 605"/>
                  <a:gd name="T90" fmla="*/ 560 w 574"/>
                  <a:gd name="T91" fmla="*/ 231 h 605"/>
                  <a:gd name="T92" fmla="*/ 476 w 574"/>
                  <a:gd name="T93" fmla="*/ 135 h 605"/>
                  <a:gd name="T94" fmla="*/ 560 w 574"/>
                  <a:gd name="T95" fmla="*/ 23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605">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p:cNvGrpSpPr/>
          <p:nvPr/>
        </p:nvGrpSpPr>
        <p:grpSpPr>
          <a:xfrm>
            <a:off x="5050527" y="2927463"/>
            <a:ext cx="2726491" cy="864096"/>
            <a:chOff x="5050527" y="2927463"/>
            <a:chExt cx="2726491" cy="864096"/>
          </a:xfrm>
        </p:grpSpPr>
        <p:sp>
          <p:nvSpPr>
            <p:cNvPr id="18" name="Right Arrow 17"/>
            <p:cNvSpPr/>
            <p:nvPr/>
          </p:nvSpPr>
          <p:spPr>
            <a:xfrm>
              <a:off x="5050527" y="2927463"/>
              <a:ext cx="2726491" cy="864096"/>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FFFFFF"/>
                  </a:solidFill>
                </a:rPr>
                <a:t>           Organizational</a:t>
              </a:r>
            </a:p>
            <a:p>
              <a:r>
                <a:rPr lang="en-US" sz="1200" dirty="0">
                  <a:solidFill>
                    <a:srgbClr val="FFFFFF"/>
                  </a:solidFill>
                </a:rPr>
                <a:t> </a:t>
              </a:r>
              <a:r>
                <a:rPr lang="en-US" sz="1200" dirty="0" smtClean="0">
                  <a:solidFill>
                    <a:srgbClr val="FFFFFF"/>
                  </a:solidFill>
                </a:rPr>
                <a:t>          Measures</a:t>
              </a:r>
              <a:endParaRPr lang="en-US" sz="1200" dirty="0">
                <a:solidFill>
                  <a:srgbClr val="FFFFFF"/>
                </a:solidFill>
              </a:endParaRPr>
            </a:p>
          </p:txBody>
        </p:sp>
        <p:grpSp>
          <p:nvGrpSpPr>
            <p:cNvPr id="29" name="Group 28"/>
            <p:cNvGrpSpPr/>
            <p:nvPr/>
          </p:nvGrpSpPr>
          <p:grpSpPr>
            <a:xfrm>
              <a:off x="5096707" y="3181805"/>
              <a:ext cx="396789" cy="355412"/>
              <a:chOff x="8183793" y="3059188"/>
              <a:chExt cx="1097280" cy="1097280"/>
            </a:xfrm>
          </p:grpSpPr>
          <p:sp>
            <p:nvSpPr>
              <p:cNvPr id="27" name="Oval 15"/>
              <p:cNvSpPr>
                <a:spLocks noChangeArrowheads="1"/>
              </p:cNvSpPr>
              <p:nvPr/>
            </p:nvSpPr>
            <p:spPr bwMode="auto">
              <a:xfrm>
                <a:off x="8183793" y="3059188"/>
                <a:ext cx="1097280" cy="1097280"/>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4"/>
              <p:cNvSpPr>
                <a:spLocks noEditPoints="1"/>
              </p:cNvSpPr>
              <p:nvPr/>
            </p:nvSpPr>
            <p:spPr bwMode="auto">
              <a:xfrm>
                <a:off x="8359410" y="3235560"/>
                <a:ext cx="746697" cy="559704"/>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3" name="Group 32"/>
          <p:cNvGrpSpPr/>
          <p:nvPr/>
        </p:nvGrpSpPr>
        <p:grpSpPr>
          <a:xfrm>
            <a:off x="177985" y="1182983"/>
            <a:ext cx="7599033" cy="864096"/>
            <a:chOff x="177985" y="1182983"/>
            <a:chExt cx="7599033" cy="864096"/>
          </a:xfrm>
        </p:grpSpPr>
        <p:sp>
          <p:nvSpPr>
            <p:cNvPr id="16" name="Right Arrow 15"/>
            <p:cNvSpPr/>
            <p:nvPr/>
          </p:nvSpPr>
          <p:spPr>
            <a:xfrm>
              <a:off x="177985" y="1182983"/>
              <a:ext cx="7599033" cy="86409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 </a:t>
              </a:r>
              <a:r>
                <a:rPr lang="en-US" dirty="0" smtClean="0">
                  <a:solidFill>
                    <a:srgbClr val="FFFFFF"/>
                  </a:solidFill>
                </a:rPr>
                <a:t>     Security Processes</a:t>
              </a:r>
              <a:endParaRPr lang="en-US" dirty="0">
                <a:solidFill>
                  <a:srgbClr val="FFFFFF"/>
                </a:solidFill>
              </a:endParaRPr>
            </a:p>
          </p:txBody>
        </p:sp>
        <p:grpSp>
          <p:nvGrpSpPr>
            <p:cNvPr id="32" name="Group 31"/>
            <p:cNvGrpSpPr/>
            <p:nvPr/>
          </p:nvGrpSpPr>
          <p:grpSpPr>
            <a:xfrm>
              <a:off x="219086" y="1443640"/>
              <a:ext cx="342622" cy="342782"/>
              <a:chOff x="490539" y="3414600"/>
              <a:chExt cx="1097280" cy="1097280"/>
            </a:xfrm>
          </p:grpSpPr>
          <p:sp>
            <p:nvSpPr>
              <p:cNvPr id="30" name="Oval 16"/>
              <p:cNvSpPr>
                <a:spLocks noChangeArrowheads="1"/>
              </p:cNvSpPr>
              <p:nvPr/>
            </p:nvSpPr>
            <p:spPr bwMode="auto">
              <a:xfrm>
                <a:off x="490539" y="3414600"/>
                <a:ext cx="1097280" cy="1097280"/>
              </a:xfrm>
              <a:prstGeom prst="ellipse">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p:nvSpPr>
            <p:spPr bwMode="auto">
              <a:xfrm>
                <a:off x="718461" y="3725876"/>
                <a:ext cx="640134" cy="4981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850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0-#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2"/>
          </p:nvPr>
        </p:nvSpPr>
        <p:spPr/>
        <p:txBody>
          <a:bodyPr/>
          <a:lstStyle/>
          <a:p>
            <a:r>
              <a:rPr lang="en-GB" dirty="0" smtClean="0"/>
              <a:t>Selected Controls Supporting GDPR Activities </a:t>
            </a:r>
            <a:endParaRPr lang="en-GB" dirty="0"/>
          </a:p>
        </p:txBody>
      </p:sp>
      <p:sp>
        <p:nvSpPr>
          <p:cNvPr id="74" name="Text Placeholder 38"/>
          <p:cNvSpPr txBox="1">
            <a:spLocks/>
          </p:cNvSpPr>
          <p:nvPr/>
        </p:nvSpPr>
        <p:spPr>
          <a:xfrm>
            <a:off x="1242339"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Consent Management</a:t>
            </a:r>
          </a:p>
          <a:p>
            <a:pPr marL="0" indent="0">
              <a:buNone/>
            </a:pPr>
            <a:endParaRPr lang="en-US" dirty="0" smtClean="0"/>
          </a:p>
          <a:p>
            <a:pPr marL="0" indent="0">
              <a:buNone/>
            </a:pPr>
            <a:r>
              <a:rPr lang="en-US" dirty="0" smtClean="0"/>
              <a:t>Art. 7</a:t>
            </a:r>
            <a:endParaRPr lang="en-US" dirty="0"/>
          </a:p>
        </p:txBody>
      </p:sp>
      <p:sp>
        <p:nvSpPr>
          <p:cNvPr id="75" name="Content Placeholder 52"/>
          <p:cNvSpPr txBox="1">
            <a:spLocks/>
          </p:cNvSpPr>
          <p:nvPr/>
        </p:nvSpPr>
        <p:spPr>
          <a:xfrm>
            <a:off x="3423581"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Portability</a:t>
            </a:r>
          </a:p>
          <a:p>
            <a:pPr marL="0" indent="0">
              <a:buNone/>
            </a:pPr>
            <a:endParaRPr lang="en-US" dirty="0" smtClean="0"/>
          </a:p>
          <a:p>
            <a:pPr marL="0" indent="0">
              <a:buNone/>
            </a:pPr>
            <a:r>
              <a:rPr lang="en-US" dirty="0" smtClean="0"/>
              <a:t>Art. 20</a:t>
            </a:r>
            <a:endParaRPr lang="en-US" dirty="0"/>
          </a:p>
        </p:txBody>
      </p:sp>
      <p:sp>
        <p:nvSpPr>
          <p:cNvPr id="76" name="Content Placeholder 54"/>
          <p:cNvSpPr txBox="1">
            <a:spLocks/>
          </p:cNvSpPr>
          <p:nvPr/>
        </p:nvSpPr>
        <p:spPr>
          <a:xfrm>
            <a:off x="5604824"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Record of Processing Activities (ROPAs)</a:t>
            </a:r>
          </a:p>
          <a:p>
            <a:pPr marL="0" indent="0">
              <a:buNone/>
            </a:pPr>
            <a:r>
              <a:rPr lang="en-US" dirty="0" smtClean="0"/>
              <a:t>Art. 30</a:t>
            </a:r>
            <a:endParaRPr lang="en-US" dirty="0"/>
          </a:p>
        </p:txBody>
      </p:sp>
      <p:sp>
        <p:nvSpPr>
          <p:cNvPr id="77" name="Content Placeholder 56"/>
          <p:cNvSpPr txBox="1">
            <a:spLocks/>
          </p:cNvSpPr>
          <p:nvPr/>
        </p:nvSpPr>
        <p:spPr>
          <a:xfrm>
            <a:off x="7786066"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Privacy Impact Assessment (DPIA)</a:t>
            </a:r>
          </a:p>
          <a:p>
            <a:pPr marL="0" indent="0">
              <a:buNone/>
            </a:pPr>
            <a:r>
              <a:rPr lang="en-US" dirty="0" smtClean="0"/>
              <a:t>Art. 35</a:t>
            </a:r>
            <a:endParaRPr lang="en-US" dirty="0"/>
          </a:p>
        </p:txBody>
      </p:sp>
      <p:sp>
        <p:nvSpPr>
          <p:cNvPr id="78" name="Content Placeholder 58"/>
          <p:cNvSpPr txBox="1">
            <a:spLocks/>
          </p:cNvSpPr>
          <p:nvPr/>
        </p:nvSpPr>
        <p:spPr>
          <a:xfrm>
            <a:off x="1242339"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Right to Access</a:t>
            </a:r>
          </a:p>
          <a:p>
            <a:pPr marL="0" indent="0">
              <a:buNone/>
            </a:pPr>
            <a:endParaRPr lang="en-US" dirty="0" smtClean="0"/>
          </a:p>
          <a:p>
            <a:pPr marL="0" indent="0">
              <a:buNone/>
            </a:pPr>
            <a:r>
              <a:rPr lang="en-US" dirty="0" smtClean="0"/>
              <a:t>Art. 15</a:t>
            </a:r>
            <a:endParaRPr lang="en-US" dirty="0"/>
          </a:p>
        </p:txBody>
      </p:sp>
      <p:sp>
        <p:nvSpPr>
          <p:cNvPr id="79" name="Content Placeholder 60"/>
          <p:cNvSpPr txBox="1">
            <a:spLocks/>
          </p:cNvSpPr>
          <p:nvPr/>
        </p:nvSpPr>
        <p:spPr>
          <a:xfrm>
            <a:off x="3423581" y="2677269"/>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Protection by Design and Default</a:t>
            </a:r>
          </a:p>
          <a:p>
            <a:pPr marL="0" indent="0">
              <a:buNone/>
            </a:pPr>
            <a:endParaRPr lang="en-US" dirty="0" smtClean="0"/>
          </a:p>
          <a:p>
            <a:pPr marL="0" indent="0">
              <a:buNone/>
            </a:pPr>
            <a:r>
              <a:rPr lang="en-US" dirty="0" smtClean="0"/>
              <a:t>Art. 25</a:t>
            </a:r>
            <a:endParaRPr lang="en-US" dirty="0"/>
          </a:p>
        </p:txBody>
      </p:sp>
      <p:sp>
        <p:nvSpPr>
          <p:cNvPr id="80" name="Content Placeholder 62"/>
          <p:cNvSpPr txBox="1">
            <a:spLocks/>
          </p:cNvSpPr>
          <p:nvPr/>
        </p:nvSpPr>
        <p:spPr>
          <a:xfrm>
            <a:off x="5604824"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Continuous Compliance</a:t>
            </a:r>
          </a:p>
          <a:p>
            <a:pPr marL="0" indent="0">
              <a:buNone/>
            </a:pPr>
            <a:endParaRPr lang="en-US" dirty="0" smtClean="0"/>
          </a:p>
          <a:p>
            <a:pPr marL="0" indent="0">
              <a:buNone/>
            </a:pPr>
            <a:r>
              <a:rPr lang="en-US" dirty="0" smtClean="0"/>
              <a:t>Art. 32</a:t>
            </a:r>
            <a:endParaRPr lang="en-US" dirty="0"/>
          </a:p>
        </p:txBody>
      </p:sp>
      <p:sp>
        <p:nvSpPr>
          <p:cNvPr id="81" name="Content Placeholder 64"/>
          <p:cNvSpPr txBox="1">
            <a:spLocks/>
          </p:cNvSpPr>
          <p:nvPr/>
        </p:nvSpPr>
        <p:spPr>
          <a:xfrm>
            <a:off x="7786066"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International Data Transfer</a:t>
            </a:r>
          </a:p>
          <a:p>
            <a:pPr marL="0" indent="0">
              <a:buNone/>
            </a:pPr>
            <a:endParaRPr lang="en-US" dirty="0" smtClean="0"/>
          </a:p>
          <a:p>
            <a:pPr marL="0" indent="0">
              <a:buNone/>
            </a:pPr>
            <a:r>
              <a:rPr lang="en-US" dirty="0" smtClean="0"/>
              <a:t>Art. 44-46</a:t>
            </a:r>
            <a:endParaRPr lang="en-US" dirty="0"/>
          </a:p>
        </p:txBody>
      </p:sp>
      <p:sp>
        <p:nvSpPr>
          <p:cNvPr id="82" name="Content Placeholder 66"/>
          <p:cNvSpPr txBox="1">
            <a:spLocks/>
          </p:cNvSpPr>
          <p:nvPr/>
        </p:nvSpPr>
        <p:spPr>
          <a:xfrm>
            <a:off x="1242339" y="3812587"/>
            <a:ext cx="1112934"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Ability to Erase Personal Data</a:t>
            </a:r>
          </a:p>
          <a:p>
            <a:pPr marL="0" indent="0">
              <a:buNone/>
            </a:pPr>
            <a:endParaRPr lang="en-US" dirty="0" smtClean="0"/>
          </a:p>
          <a:p>
            <a:pPr marL="0" indent="0">
              <a:buNone/>
            </a:pPr>
            <a:r>
              <a:rPr lang="en-US" dirty="0" smtClean="0"/>
              <a:t>Art. 17</a:t>
            </a:r>
            <a:endParaRPr lang="en-US" dirty="0"/>
          </a:p>
        </p:txBody>
      </p:sp>
      <p:sp>
        <p:nvSpPr>
          <p:cNvPr id="83" name="Content Placeholder 68"/>
          <p:cNvSpPr txBox="1">
            <a:spLocks/>
          </p:cNvSpPr>
          <p:nvPr/>
        </p:nvSpPr>
        <p:spPr>
          <a:xfrm>
            <a:off x="3423581" y="3812587"/>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Pseudonymisation (Data Masking)</a:t>
            </a:r>
          </a:p>
          <a:p>
            <a:pPr marL="0" indent="0">
              <a:buNone/>
            </a:pPr>
            <a:endParaRPr lang="en-US" dirty="0" smtClean="0"/>
          </a:p>
          <a:p>
            <a:pPr marL="0" indent="0">
              <a:buNone/>
            </a:pPr>
            <a:r>
              <a:rPr lang="en-US" dirty="0" smtClean="0"/>
              <a:t>Art. 6</a:t>
            </a:r>
          </a:p>
          <a:p>
            <a:pPr marL="0" indent="0">
              <a:buNone/>
            </a:pPr>
            <a:r>
              <a:rPr lang="en-US" dirty="0" smtClean="0"/>
              <a:t>R. 26, 28</a:t>
            </a:r>
            <a:endParaRPr lang="en-US" dirty="0"/>
          </a:p>
        </p:txBody>
      </p:sp>
      <p:sp>
        <p:nvSpPr>
          <p:cNvPr id="84" name="Content Placeholder 70"/>
          <p:cNvSpPr txBox="1">
            <a:spLocks/>
          </p:cNvSpPr>
          <p:nvPr/>
        </p:nvSpPr>
        <p:spPr>
          <a:xfrm>
            <a:off x="5604824" y="3812587"/>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Breach Notification</a:t>
            </a:r>
          </a:p>
          <a:p>
            <a:pPr marL="0" indent="0">
              <a:buNone/>
            </a:pPr>
            <a:endParaRPr lang="en-US" dirty="0" smtClean="0"/>
          </a:p>
          <a:p>
            <a:pPr marL="0" indent="0">
              <a:buNone/>
            </a:pPr>
            <a:r>
              <a:rPr lang="en-US" dirty="0" smtClean="0"/>
              <a:t>Art. 33, 34</a:t>
            </a:r>
            <a:endParaRPr lang="en-US" dirty="0"/>
          </a:p>
        </p:txBody>
      </p:sp>
      <p:grpSp>
        <p:nvGrpSpPr>
          <p:cNvPr id="85" name="Group 84"/>
          <p:cNvGrpSpPr/>
          <p:nvPr/>
        </p:nvGrpSpPr>
        <p:grpSpPr>
          <a:xfrm>
            <a:off x="445442" y="1541951"/>
            <a:ext cx="685800" cy="685800"/>
            <a:chOff x="8183793" y="4619663"/>
            <a:chExt cx="1097280" cy="1097280"/>
          </a:xfrm>
        </p:grpSpPr>
        <p:sp>
          <p:nvSpPr>
            <p:cNvPr id="86"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471149" y="3812587"/>
            <a:ext cx="634385" cy="672303"/>
            <a:chOff x="3012819" y="3059188"/>
            <a:chExt cx="1097280" cy="1097280"/>
          </a:xfrm>
        </p:grpSpPr>
        <p:sp>
          <p:nvSpPr>
            <p:cNvPr id="89" name="Oval 75"/>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3"/>
            <p:cNvSpPr>
              <a:spLocks noEditPoints="1"/>
            </p:cNvSpPr>
            <p:nvPr/>
          </p:nvSpPr>
          <p:spPr bwMode="auto">
            <a:xfrm>
              <a:off x="3280504" y="3258588"/>
              <a:ext cx="563063" cy="697326"/>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2630758" y="2666426"/>
            <a:ext cx="681726" cy="663537"/>
            <a:chOff x="3012819" y="4619663"/>
            <a:chExt cx="1097280" cy="1097280"/>
          </a:xfrm>
        </p:grpSpPr>
        <p:sp>
          <p:nvSpPr>
            <p:cNvPr id="92" name="Oval 2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6"/>
            <p:cNvSpPr>
              <a:spLocks noEditPoints="1"/>
            </p:cNvSpPr>
            <p:nvPr/>
          </p:nvSpPr>
          <p:spPr bwMode="auto">
            <a:xfrm>
              <a:off x="3313649" y="4883887"/>
              <a:ext cx="494468" cy="654214"/>
            </a:xfrm>
            <a:custGeom>
              <a:avLst/>
              <a:gdLst>
                <a:gd name="T0" fmla="*/ 328 w 479"/>
                <a:gd name="T1" fmla="*/ 438 h 633"/>
                <a:gd name="T2" fmla="*/ 152 w 479"/>
                <a:gd name="T3" fmla="*/ 438 h 633"/>
                <a:gd name="T4" fmla="*/ 129 w 479"/>
                <a:gd name="T5" fmla="*/ 422 h 633"/>
                <a:gd name="T6" fmla="*/ 75 w 479"/>
                <a:gd name="T7" fmla="*/ 254 h 633"/>
                <a:gd name="T8" fmla="*/ 84 w 479"/>
                <a:gd name="T9" fmla="*/ 228 h 633"/>
                <a:gd name="T10" fmla="*/ 226 w 479"/>
                <a:gd name="T11" fmla="*/ 125 h 633"/>
                <a:gd name="T12" fmla="*/ 254 w 479"/>
                <a:gd name="T13" fmla="*/ 125 h 633"/>
                <a:gd name="T14" fmla="*/ 396 w 479"/>
                <a:gd name="T15" fmla="*/ 228 h 633"/>
                <a:gd name="T16" fmla="*/ 405 w 479"/>
                <a:gd name="T17" fmla="*/ 254 h 633"/>
                <a:gd name="T18" fmla="*/ 350 w 479"/>
                <a:gd name="T19" fmla="*/ 422 h 633"/>
                <a:gd name="T20" fmla="*/ 335 w 479"/>
                <a:gd name="T21" fmla="*/ 440 h 633"/>
                <a:gd name="T22" fmla="*/ 243 w 479"/>
                <a:gd name="T23" fmla="*/ 378 h 633"/>
                <a:gd name="T24" fmla="*/ 336 w 479"/>
                <a:gd name="T25" fmla="*/ 425 h 633"/>
                <a:gd name="T26" fmla="*/ 319 w 479"/>
                <a:gd name="T27" fmla="*/ 323 h 633"/>
                <a:gd name="T28" fmla="*/ 395 w 479"/>
                <a:gd name="T29" fmla="*/ 244 h 633"/>
                <a:gd name="T30" fmla="*/ 394 w 479"/>
                <a:gd name="T31" fmla="*/ 242 h 633"/>
                <a:gd name="T32" fmla="*/ 287 w 479"/>
                <a:gd name="T33" fmla="*/ 223 h 633"/>
                <a:gd name="T34" fmla="*/ 238 w 479"/>
                <a:gd name="T35" fmla="*/ 131 h 633"/>
                <a:gd name="T36" fmla="*/ 188 w 479"/>
                <a:gd name="T37" fmla="*/ 227 h 633"/>
                <a:gd name="T38" fmla="*/ 84 w 479"/>
                <a:gd name="T39" fmla="*/ 243 h 633"/>
                <a:gd name="T40" fmla="*/ 159 w 479"/>
                <a:gd name="T41" fmla="*/ 316 h 633"/>
                <a:gd name="T42" fmla="*/ 143 w 479"/>
                <a:gd name="T43" fmla="*/ 424 h 633"/>
                <a:gd name="T44" fmla="*/ 145 w 479"/>
                <a:gd name="T45" fmla="*/ 426 h 633"/>
                <a:gd name="T46" fmla="*/ 240 w 479"/>
                <a:gd name="T47" fmla="*/ 377 h 633"/>
                <a:gd name="T48" fmla="*/ 238 w 479"/>
                <a:gd name="T49" fmla="*/ 633 h 633"/>
                <a:gd name="T50" fmla="*/ 0 w 479"/>
                <a:gd name="T51" fmla="*/ 435 h 633"/>
                <a:gd name="T52" fmla="*/ 5 w 479"/>
                <a:gd name="T53" fmla="*/ 39 h 633"/>
                <a:gd name="T54" fmla="*/ 474 w 479"/>
                <a:gd name="T55" fmla="*/ 39 h 633"/>
                <a:gd name="T56" fmla="*/ 479 w 479"/>
                <a:gd name="T57" fmla="*/ 435 h 633"/>
                <a:gd name="T58" fmla="*/ 241 w 479"/>
                <a:gd name="T59" fmla="*/ 633 h 633"/>
                <a:gd name="T60" fmla="*/ 14 w 479"/>
                <a:gd name="T61" fmla="*/ 51 h 633"/>
                <a:gd name="T62" fmla="*/ 111 w 479"/>
                <a:gd name="T63" fmla="*/ 542 h 633"/>
                <a:gd name="T64" fmla="*/ 465 w 479"/>
                <a:gd name="T65" fmla="*/ 435 h 633"/>
                <a:gd name="T66" fmla="*/ 240 w 479"/>
                <a:gd name="T67" fmla="*/ 1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633">
                  <a:moveTo>
                    <a:pt x="335" y="440"/>
                  </a:moveTo>
                  <a:cubicBezTo>
                    <a:pt x="332" y="440"/>
                    <a:pt x="330" y="439"/>
                    <a:pt x="328" y="438"/>
                  </a:cubicBezTo>
                  <a:cubicBezTo>
                    <a:pt x="240" y="392"/>
                    <a:pt x="240" y="392"/>
                    <a:pt x="240" y="392"/>
                  </a:cubicBezTo>
                  <a:cubicBezTo>
                    <a:pt x="152" y="438"/>
                    <a:pt x="152" y="438"/>
                    <a:pt x="152" y="438"/>
                  </a:cubicBezTo>
                  <a:cubicBezTo>
                    <a:pt x="147" y="441"/>
                    <a:pt x="140" y="440"/>
                    <a:pt x="136" y="437"/>
                  </a:cubicBezTo>
                  <a:cubicBezTo>
                    <a:pt x="131" y="433"/>
                    <a:pt x="128" y="428"/>
                    <a:pt x="129" y="422"/>
                  </a:cubicBezTo>
                  <a:cubicBezTo>
                    <a:pt x="146" y="324"/>
                    <a:pt x="146" y="324"/>
                    <a:pt x="146" y="324"/>
                  </a:cubicBezTo>
                  <a:cubicBezTo>
                    <a:pt x="75" y="254"/>
                    <a:pt x="75" y="254"/>
                    <a:pt x="75" y="254"/>
                  </a:cubicBezTo>
                  <a:cubicBezTo>
                    <a:pt x="71" y="250"/>
                    <a:pt x="69" y="244"/>
                    <a:pt x="71" y="239"/>
                  </a:cubicBezTo>
                  <a:cubicBezTo>
                    <a:pt x="73" y="233"/>
                    <a:pt x="78" y="229"/>
                    <a:pt x="84" y="228"/>
                  </a:cubicBezTo>
                  <a:cubicBezTo>
                    <a:pt x="182" y="214"/>
                    <a:pt x="182" y="214"/>
                    <a:pt x="182" y="214"/>
                  </a:cubicBezTo>
                  <a:cubicBezTo>
                    <a:pt x="226" y="125"/>
                    <a:pt x="226" y="125"/>
                    <a:pt x="226" y="125"/>
                  </a:cubicBezTo>
                  <a:cubicBezTo>
                    <a:pt x="228" y="119"/>
                    <a:pt x="234" y="116"/>
                    <a:pt x="240" y="116"/>
                  </a:cubicBezTo>
                  <a:cubicBezTo>
                    <a:pt x="246" y="116"/>
                    <a:pt x="251" y="119"/>
                    <a:pt x="254" y="125"/>
                  </a:cubicBezTo>
                  <a:cubicBezTo>
                    <a:pt x="298" y="214"/>
                    <a:pt x="298" y="214"/>
                    <a:pt x="298" y="214"/>
                  </a:cubicBezTo>
                  <a:cubicBezTo>
                    <a:pt x="396" y="228"/>
                    <a:pt x="396" y="228"/>
                    <a:pt x="396" y="228"/>
                  </a:cubicBezTo>
                  <a:cubicBezTo>
                    <a:pt x="402" y="229"/>
                    <a:pt x="407" y="233"/>
                    <a:pt x="408" y="239"/>
                  </a:cubicBezTo>
                  <a:cubicBezTo>
                    <a:pt x="410" y="244"/>
                    <a:pt x="409" y="250"/>
                    <a:pt x="405" y="254"/>
                  </a:cubicBezTo>
                  <a:cubicBezTo>
                    <a:pt x="333" y="324"/>
                    <a:pt x="333" y="324"/>
                    <a:pt x="333" y="324"/>
                  </a:cubicBezTo>
                  <a:cubicBezTo>
                    <a:pt x="350" y="422"/>
                    <a:pt x="350" y="422"/>
                    <a:pt x="350" y="422"/>
                  </a:cubicBezTo>
                  <a:cubicBezTo>
                    <a:pt x="351" y="427"/>
                    <a:pt x="349" y="433"/>
                    <a:pt x="344" y="437"/>
                  </a:cubicBezTo>
                  <a:cubicBezTo>
                    <a:pt x="341" y="439"/>
                    <a:pt x="338" y="440"/>
                    <a:pt x="335" y="440"/>
                  </a:cubicBezTo>
                  <a:close/>
                  <a:moveTo>
                    <a:pt x="240" y="377"/>
                  </a:moveTo>
                  <a:cubicBezTo>
                    <a:pt x="241" y="377"/>
                    <a:pt x="242" y="377"/>
                    <a:pt x="243" y="378"/>
                  </a:cubicBezTo>
                  <a:cubicBezTo>
                    <a:pt x="334" y="426"/>
                    <a:pt x="334" y="426"/>
                    <a:pt x="334" y="426"/>
                  </a:cubicBezTo>
                  <a:cubicBezTo>
                    <a:pt x="335" y="426"/>
                    <a:pt x="335" y="426"/>
                    <a:pt x="336" y="425"/>
                  </a:cubicBezTo>
                  <a:cubicBezTo>
                    <a:pt x="336" y="425"/>
                    <a:pt x="336" y="425"/>
                    <a:pt x="336" y="424"/>
                  </a:cubicBezTo>
                  <a:cubicBezTo>
                    <a:pt x="319" y="323"/>
                    <a:pt x="319" y="323"/>
                    <a:pt x="319" y="323"/>
                  </a:cubicBezTo>
                  <a:cubicBezTo>
                    <a:pt x="319" y="320"/>
                    <a:pt x="319" y="318"/>
                    <a:pt x="321" y="316"/>
                  </a:cubicBezTo>
                  <a:cubicBezTo>
                    <a:pt x="395" y="244"/>
                    <a:pt x="395" y="244"/>
                    <a:pt x="395" y="244"/>
                  </a:cubicBezTo>
                  <a:cubicBezTo>
                    <a:pt x="395" y="244"/>
                    <a:pt x="395" y="243"/>
                    <a:pt x="395" y="243"/>
                  </a:cubicBezTo>
                  <a:cubicBezTo>
                    <a:pt x="395" y="242"/>
                    <a:pt x="394" y="242"/>
                    <a:pt x="394" y="242"/>
                  </a:cubicBezTo>
                  <a:cubicBezTo>
                    <a:pt x="292" y="227"/>
                    <a:pt x="292" y="227"/>
                    <a:pt x="292" y="227"/>
                  </a:cubicBezTo>
                  <a:cubicBezTo>
                    <a:pt x="290" y="227"/>
                    <a:pt x="288" y="225"/>
                    <a:pt x="287" y="223"/>
                  </a:cubicBezTo>
                  <a:cubicBezTo>
                    <a:pt x="241" y="131"/>
                    <a:pt x="241" y="131"/>
                    <a:pt x="241" y="131"/>
                  </a:cubicBezTo>
                  <a:cubicBezTo>
                    <a:pt x="241" y="130"/>
                    <a:pt x="239" y="130"/>
                    <a:pt x="238" y="131"/>
                  </a:cubicBezTo>
                  <a:cubicBezTo>
                    <a:pt x="193" y="223"/>
                    <a:pt x="193" y="223"/>
                    <a:pt x="193" y="223"/>
                  </a:cubicBezTo>
                  <a:cubicBezTo>
                    <a:pt x="192" y="225"/>
                    <a:pt x="190" y="227"/>
                    <a:pt x="188" y="227"/>
                  </a:cubicBezTo>
                  <a:cubicBezTo>
                    <a:pt x="86" y="242"/>
                    <a:pt x="86" y="242"/>
                    <a:pt x="86" y="242"/>
                  </a:cubicBezTo>
                  <a:cubicBezTo>
                    <a:pt x="85" y="242"/>
                    <a:pt x="85" y="242"/>
                    <a:pt x="84" y="243"/>
                  </a:cubicBezTo>
                  <a:cubicBezTo>
                    <a:pt x="84" y="243"/>
                    <a:pt x="84" y="244"/>
                    <a:pt x="85" y="244"/>
                  </a:cubicBezTo>
                  <a:cubicBezTo>
                    <a:pt x="159" y="316"/>
                    <a:pt x="159" y="316"/>
                    <a:pt x="159" y="316"/>
                  </a:cubicBezTo>
                  <a:cubicBezTo>
                    <a:pt x="160" y="318"/>
                    <a:pt x="161" y="320"/>
                    <a:pt x="161" y="323"/>
                  </a:cubicBezTo>
                  <a:cubicBezTo>
                    <a:pt x="143" y="424"/>
                    <a:pt x="143" y="424"/>
                    <a:pt x="143" y="424"/>
                  </a:cubicBezTo>
                  <a:cubicBezTo>
                    <a:pt x="143" y="425"/>
                    <a:pt x="143" y="425"/>
                    <a:pt x="144" y="425"/>
                  </a:cubicBezTo>
                  <a:cubicBezTo>
                    <a:pt x="144" y="426"/>
                    <a:pt x="145" y="426"/>
                    <a:pt x="145" y="426"/>
                  </a:cubicBezTo>
                  <a:cubicBezTo>
                    <a:pt x="236" y="378"/>
                    <a:pt x="236" y="378"/>
                    <a:pt x="236" y="378"/>
                  </a:cubicBezTo>
                  <a:cubicBezTo>
                    <a:pt x="238" y="377"/>
                    <a:pt x="239" y="377"/>
                    <a:pt x="240" y="377"/>
                  </a:cubicBezTo>
                  <a:close/>
                  <a:moveTo>
                    <a:pt x="240" y="633"/>
                  </a:moveTo>
                  <a:cubicBezTo>
                    <a:pt x="239" y="633"/>
                    <a:pt x="239" y="633"/>
                    <a:pt x="238" y="633"/>
                  </a:cubicBezTo>
                  <a:cubicBezTo>
                    <a:pt x="215" y="628"/>
                    <a:pt x="155" y="593"/>
                    <a:pt x="103" y="553"/>
                  </a:cubicBezTo>
                  <a:cubicBezTo>
                    <a:pt x="14" y="486"/>
                    <a:pt x="0" y="450"/>
                    <a:pt x="0" y="435"/>
                  </a:cubicBezTo>
                  <a:cubicBezTo>
                    <a:pt x="0" y="46"/>
                    <a:pt x="0" y="46"/>
                    <a:pt x="0" y="46"/>
                  </a:cubicBezTo>
                  <a:cubicBezTo>
                    <a:pt x="0" y="43"/>
                    <a:pt x="2" y="40"/>
                    <a:pt x="5" y="39"/>
                  </a:cubicBezTo>
                  <a:cubicBezTo>
                    <a:pt x="92" y="13"/>
                    <a:pt x="168" y="0"/>
                    <a:pt x="240" y="0"/>
                  </a:cubicBezTo>
                  <a:cubicBezTo>
                    <a:pt x="327" y="0"/>
                    <a:pt x="415" y="21"/>
                    <a:pt x="474" y="39"/>
                  </a:cubicBezTo>
                  <a:cubicBezTo>
                    <a:pt x="477" y="40"/>
                    <a:pt x="479" y="43"/>
                    <a:pt x="479" y="46"/>
                  </a:cubicBezTo>
                  <a:cubicBezTo>
                    <a:pt x="479" y="435"/>
                    <a:pt x="479" y="435"/>
                    <a:pt x="479" y="435"/>
                  </a:cubicBezTo>
                  <a:cubicBezTo>
                    <a:pt x="479" y="477"/>
                    <a:pt x="422" y="526"/>
                    <a:pt x="374" y="560"/>
                  </a:cubicBezTo>
                  <a:cubicBezTo>
                    <a:pt x="321" y="598"/>
                    <a:pt x="261" y="629"/>
                    <a:pt x="241" y="633"/>
                  </a:cubicBezTo>
                  <a:cubicBezTo>
                    <a:pt x="241" y="633"/>
                    <a:pt x="240" y="633"/>
                    <a:pt x="240" y="633"/>
                  </a:cubicBezTo>
                  <a:close/>
                  <a:moveTo>
                    <a:pt x="14" y="51"/>
                  </a:moveTo>
                  <a:cubicBezTo>
                    <a:pt x="14" y="435"/>
                    <a:pt x="14" y="435"/>
                    <a:pt x="14" y="435"/>
                  </a:cubicBezTo>
                  <a:cubicBezTo>
                    <a:pt x="14" y="456"/>
                    <a:pt x="51" y="496"/>
                    <a:pt x="111" y="542"/>
                  </a:cubicBezTo>
                  <a:cubicBezTo>
                    <a:pt x="166" y="583"/>
                    <a:pt x="220" y="614"/>
                    <a:pt x="240" y="619"/>
                  </a:cubicBezTo>
                  <a:cubicBezTo>
                    <a:pt x="281" y="609"/>
                    <a:pt x="465" y="499"/>
                    <a:pt x="465" y="435"/>
                  </a:cubicBezTo>
                  <a:cubicBezTo>
                    <a:pt x="465" y="51"/>
                    <a:pt x="465" y="51"/>
                    <a:pt x="465" y="51"/>
                  </a:cubicBezTo>
                  <a:cubicBezTo>
                    <a:pt x="407" y="34"/>
                    <a:pt x="323" y="14"/>
                    <a:pt x="240" y="14"/>
                  </a:cubicBezTo>
                  <a:cubicBezTo>
                    <a:pt x="171" y="14"/>
                    <a:pt x="97" y="26"/>
                    <a:pt x="14"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2630758" y="3815986"/>
            <a:ext cx="696517" cy="668904"/>
            <a:chOff x="4736477" y="3059188"/>
            <a:chExt cx="1097280" cy="1097280"/>
          </a:xfrm>
        </p:grpSpPr>
        <p:sp>
          <p:nvSpPr>
            <p:cNvPr id="95" name="Oval 11"/>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45"/>
            <p:cNvSpPr>
              <a:spLocks noEditPoints="1"/>
            </p:cNvSpPr>
            <p:nvPr/>
          </p:nvSpPr>
          <p:spPr bwMode="auto">
            <a:xfrm>
              <a:off x="4967860" y="3259561"/>
              <a:ext cx="634514" cy="696534"/>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4796053" y="1541919"/>
            <a:ext cx="697674" cy="679044"/>
            <a:chOff x="9907451" y="3059188"/>
            <a:chExt cx="1097280" cy="1097280"/>
          </a:xfrm>
        </p:grpSpPr>
        <p:sp>
          <p:nvSpPr>
            <p:cNvPr id="98" name="Oval 24"/>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0"/>
            <p:cNvSpPr>
              <a:spLocks noEditPoints="1"/>
            </p:cNvSpPr>
            <p:nvPr/>
          </p:nvSpPr>
          <p:spPr bwMode="auto">
            <a:xfrm>
              <a:off x="10167741" y="3289378"/>
              <a:ext cx="575505" cy="57726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0" name="Group 99"/>
          <p:cNvGrpSpPr/>
          <p:nvPr/>
        </p:nvGrpSpPr>
        <p:grpSpPr>
          <a:xfrm>
            <a:off x="4807928" y="2677271"/>
            <a:ext cx="685800" cy="685800"/>
            <a:chOff x="8183793" y="4619663"/>
            <a:chExt cx="1097280" cy="1097280"/>
          </a:xfrm>
        </p:grpSpPr>
        <p:sp>
          <p:nvSpPr>
            <p:cNvPr id="101" name="Oval 9"/>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8"/>
            <p:cNvSpPr>
              <a:spLocks noEditPoints="1"/>
            </p:cNvSpPr>
            <p:nvPr/>
          </p:nvSpPr>
          <p:spPr bwMode="auto">
            <a:xfrm>
              <a:off x="8398355" y="4820401"/>
              <a:ext cx="668157" cy="69624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626684" y="1541952"/>
            <a:ext cx="700591" cy="679012"/>
            <a:chOff x="4736477" y="4619663"/>
            <a:chExt cx="1097280" cy="1097280"/>
          </a:xfrm>
        </p:grpSpPr>
        <p:sp>
          <p:nvSpPr>
            <p:cNvPr id="104" name="Oval 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p:cNvSpPr>
              <a:spLocks noEditPoints="1"/>
            </p:cNvSpPr>
            <p:nvPr/>
          </p:nvSpPr>
          <p:spPr bwMode="auto">
            <a:xfrm>
              <a:off x="4965837" y="4825322"/>
              <a:ext cx="638560" cy="665788"/>
            </a:xfrm>
            <a:custGeom>
              <a:avLst/>
              <a:gdLst>
                <a:gd name="T0" fmla="*/ 352 w 415"/>
                <a:gd name="T1" fmla="*/ 109 h 433"/>
                <a:gd name="T2" fmla="*/ 248 w 415"/>
                <a:gd name="T3" fmla="*/ 0 h 433"/>
                <a:gd name="T4" fmla="*/ 160 w 415"/>
                <a:gd name="T5" fmla="*/ 50 h 433"/>
                <a:gd name="T6" fmla="*/ 137 w 415"/>
                <a:gd name="T7" fmla="*/ 46 h 433"/>
                <a:gd name="T8" fmla="*/ 71 w 415"/>
                <a:gd name="T9" fmla="*/ 107 h 433"/>
                <a:gd name="T10" fmla="*/ 0 w 415"/>
                <a:gd name="T11" fmla="*/ 186 h 433"/>
                <a:gd name="T12" fmla="*/ 76 w 415"/>
                <a:gd name="T13" fmla="*/ 265 h 433"/>
                <a:gd name="T14" fmla="*/ 162 w 415"/>
                <a:gd name="T15" fmla="*/ 265 h 433"/>
                <a:gd name="T16" fmla="*/ 162 w 415"/>
                <a:gd name="T17" fmla="*/ 296 h 433"/>
                <a:gd name="T18" fmla="*/ 127 w 415"/>
                <a:gd name="T19" fmla="*/ 296 h 433"/>
                <a:gd name="T20" fmla="*/ 108 w 415"/>
                <a:gd name="T21" fmla="*/ 306 h 433"/>
                <a:gd name="T22" fmla="*/ 111 w 415"/>
                <a:gd name="T23" fmla="*/ 327 h 433"/>
                <a:gd name="T24" fmla="*/ 186 w 415"/>
                <a:gd name="T25" fmla="*/ 424 h 433"/>
                <a:gd name="T26" fmla="*/ 207 w 415"/>
                <a:gd name="T27" fmla="*/ 433 h 433"/>
                <a:gd name="T28" fmla="*/ 228 w 415"/>
                <a:gd name="T29" fmla="*/ 424 h 433"/>
                <a:gd name="T30" fmla="*/ 304 w 415"/>
                <a:gd name="T31" fmla="*/ 327 h 433"/>
                <a:gd name="T32" fmla="*/ 307 w 415"/>
                <a:gd name="T33" fmla="*/ 306 h 433"/>
                <a:gd name="T34" fmla="*/ 288 w 415"/>
                <a:gd name="T35" fmla="*/ 296 h 433"/>
                <a:gd name="T36" fmla="*/ 253 w 415"/>
                <a:gd name="T37" fmla="*/ 296 h 433"/>
                <a:gd name="T38" fmla="*/ 253 w 415"/>
                <a:gd name="T39" fmla="*/ 265 h 433"/>
                <a:gd name="T40" fmla="*/ 344 w 415"/>
                <a:gd name="T41" fmla="*/ 265 h 433"/>
                <a:gd name="T42" fmla="*/ 415 w 415"/>
                <a:gd name="T43" fmla="*/ 186 h 433"/>
                <a:gd name="T44" fmla="*/ 352 w 415"/>
                <a:gd name="T45" fmla="*/ 109 h 433"/>
                <a:gd name="T46" fmla="*/ 343 w 415"/>
                <a:gd name="T47" fmla="*/ 257 h 433"/>
                <a:gd name="T48" fmla="*/ 249 w 415"/>
                <a:gd name="T49" fmla="*/ 257 h 433"/>
                <a:gd name="T50" fmla="*/ 245 w 415"/>
                <a:gd name="T51" fmla="*/ 261 h 433"/>
                <a:gd name="T52" fmla="*/ 245 w 415"/>
                <a:gd name="T53" fmla="*/ 300 h 433"/>
                <a:gd name="T54" fmla="*/ 249 w 415"/>
                <a:gd name="T55" fmla="*/ 304 h 433"/>
                <a:gd name="T56" fmla="*/ 288 w 415"/>
                <a:gd name="T57" fmla="*/ 304 h 433"/>
                <a:gd name="T58" fmla="*/ 300 w 415"/>
                <a:gd name="T59" fmla="*/ 310 h 433"/>
                <a:gd name="T60" fmla="*/ 298 w 415"/>
                <a:gd name="T61" fmla="*/ 322 h 433"/>
                <a:gd name="T62" fmla="*/ 221 w 415"/>
                <a:gd name="T63" fmla="*/ 419 h 433"/>
                <a:gd name="T64" fmla="*/ 207 w 415"/>
                <a:gd name="T65" fmla="*/ 425 h 433"/>
                <a:gd name="T66" fmla="*/ 193 w 415"/>
                <a:gd name="T67" fmla="*/ 419 h 433"/>
                <a:gd name="T68" fmla="*/ 118 w 415"/>
                <a:gd name="T69" fmla="*/ 323 h 433"/>
                <a:gd name="T70" fmla="*/ 115 w 415"/>
                <a:gd name="T71" fmla="*/ 309 h 433"/>
                <a:gd name="T72" fmla="*/ 127 w 415"/>
                <a:gd name="T73" fmla="*/ 304 h 433"/>
                <a:gd name="T74" fmla="*/ 166 w 415"/>
                <a:gd name="T75" fmla="*/ 304 h 433"/>
                <a:gd name="T76" fmla="*/ 170 w 415"/>
                <a:gd name="T77" fmla="*/ 300 h 433"/>
                <a:gd name="T78" fmla="*/ 170 w 415"/>
                <a:gd name="T79" fmla="*/ 261 h 433"/>
                <a:gd name="T80" fmla="*/ 166 w 415"/>
                <a:gd name="T81" fmla="*/ 257 h 433"/>
                <a:gd name="T82" fmla="*/ 76 w 415"/>
                <a:gd name="T83" fmla="*/ 257 h 433"/>
                <a:gd name="T84" fmla="*/ 8 w 415"/>
                <a:gd name="T85" fmla="*/ 186 h 433"/>
                <a:gd name="T86" fmla="*/ 75 w 415"/>
                <a:gd name="T87" fmla="*/ 114 h 433"/>
                <a:gd name="T88" fmla="*/ 79 w 415"/>
                <a:gd name="T89" fmla="*/ 110 h 433"/>
                <a:gd name="T90" fmla="*/ 137 w 415"/>
                <a:gd name="T91" fmla="*/ 54 h 433"/>
                <a:gd name="T92" fmla="*/ 161 w 415"/>
                <a:gd name="T93" fmla="*/ 59 h 433"/>
                <a:gd name="T94" fmla="*/ 166 w 415"/>
                <a:gd name="T95" fmla="*/ 57 h 433"/>
                <a:gd name="T96" fmla="*/ 248 w 415"/>
                <a:gd name="T97" fmla="*/ 9 h 433"/>
                <a:gd name="T98" fmla="*/ 344 w 415"/>
                <a:gd name="T99" fmla="*/ 112 h 433"/>
                <a:gd name="T100" fmla="*/ 348 w 415"/>
                <a:gd name="T101" fmla="*/ 116 h 433"/>
                <a:gd name="T102" fmla="*/ 407 w 415"/>
                <a:gd name="T103" fmla="*/ 186 h 433"/>
                <a:gd name="T104" fmla="*/ 343 w 415"/>
                <a:gd name="T105" fmla="*/ 25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5" h="433">
                  <a:moveTo>
                    <a:pt x="352" y="109"/>
                  </a:moveTo>
                  <a:cubicBezTo>
                    <a:pt x="349" y="49"/>
                    <a:pt x="303" y="0"/>
                    <a:pt x="248" y="0"/>
                  </a:cubicBezTo>
                  <a:cubicBezTo>
                    <a:pt x="212" y="0"/>
                    <a:pt x="181" y="18"/>
                    <a:pt x="160" y="50"/>
                  </a:cubicBezTo>
                  <a:cubicBezTo>
                    <a:pt x="153" y="47"/>
                    <a:pt x="145" y="46"/>
                    <a:pt x="137" y="46"/>
                  </a:cubicBezTo>
                  <a:cubicBezTo>
                    <a:pt x="101" y="46"/>
                    <a:pt x="73" y="72"/>
                    <a:pt x="71" y="107"/>
                  </a:cubicBezTo>
                  <a:cubicBezTo>
                    <a:pt x="32" y="110"/>
                    <a:pt x="0" y="145"/>
                    <a:pt x="0" y="186"/>
                  </a:cubicBezTo>
                  <a:cubicBezTo>
                    <a:pt x="0" y="231"/>
                    <a:pt x="34" y="265"/>
                    <a:pt x="76" y="265"/>
                  </a:cubicBezTo>
                  <a:cubicBezTo>
                    <a:pt x="162" y="265"/>
                    <a:pt x="162" y="265"/>
                    <a:pt x="162" y="265"/>
                  </a:cubicBezTo>
                  <a:cubicBezTo>
                    <a:pt x="162" y="296"/>
                    <a:pt x="162" y="296"/>
                    <a:pt x="162" y="296"/>
                  </a:cubicBezTo>
                  <a:cubicBezTo>
                    <a:pt x="127" y="296"/>
                    <a:pt x="127" y="296"/>
                    <a:pt x="127" y="296"/>
                  </a:cubicBezTo>
                  <a:cubicBezTo>
                    <a:pt x="115" y="296"/>
                    <a:pt x="110" y="302"/>
                    <a:pt x="108" y="306"/>
                  </a:cubicBezTo>
                  <a:cubicBezTo>
                    <a:pt x="105" y="312"/>
                    <a:pt x="106" y="321"/>
                    <a:pt x="111" y="327"/>
                  </a:cubicBezTo>
                  <a:cubicBezTo>
                    <a:pt x="186" y="424"/>
                    <a:pt x="186" y="424"/>
                    <a:pt x="186" y="424"/>
                  </a:cubicBezTo>
                  <a:cubicBezTo>
                    <a:pt x="191" y="430"/>
                    <a:pt x="199" y="433"/>
                    <a:pt x="207" y="433"/>
                  </a:cubicBezTo>
                  <a:cubicBezTo>
                    <a:pt x="216" y="433"/>
                    <a:pt x="223" y="430"/>
                    <a:pt x="228" y="424"/>
                  </a:cubicBezTo>
                  <a:cubicBezTo>
                    <a:pt x="304" y="327"/>
                    <a:pt x="304" y="327"/>
                    <a:pt x="304" y="327"/>
                  </a:cubicBezTo>
                  <a:cubicBezTo>
                    <a:pt x="309" y="321"/>
                    <a:pt x="310" y="313"/>
                    <a:pt x="307" y="306"/>
                  </a:cubicBezTo>
                  <a:cubicBezTo>
                    <a:pt x="305" y="302"/>
                    <a:pt x="300" y="296"/>
                    <a:pt x="288" y="296"/>
                  </a:cubicBezTo>
                  <a:cubicBezTo>
                    <a:pt x="253" y="296"/>
                    <a:pt x="253" y="296"/>
                    <a:pt x="253" y="296"/>
                  </a:cubicBezTo>
                  <a:cubicBezTo>
                    <a:pt x="253" y="265"/>
                    <a:pt x="253" y="265"/>
                    <a:pt x="253" y="265"/>
                  </a:cubicBezTo>
                  <a:cubicBezTo>
                    <a:pt x="344" y="265"/>
                    <a:pt x="344" y="265"/>
                    <a:pt x="344" y="265"/>
                  </a:cubicBezTo>
                  <a:cubicBezTo>
                    <a:pt x="383" y="264"/>
                    <a:pt x="415" y="228"/>
                    <a:pt x="415" y="186"/>
                  </a:cubicBezTo>
                  <a:cubicBezTo>
                    <a:pt x="415" y="147"/>
                    <a:pt x="389" y="115"/>
                    <a:pt x="352" y="109"/>
                  </a:cubicBezTo>
                  <a:close/>
                  <a:moveTo>
                    <a:pt x="343" y="257"/>
                  </a:moveTo>
                  <a:cubicBezTo>
                    <a:pt x="249" y="257"/>
                    <a:pt x="249" y="257"/>
                    <a:pt x="249" y="257"/>
                  </a:cubicBezTo>
                  <a:cubicBezTo>
                    <a:pt x="246" y="257"/>
                    <a:pt x="245" y="259"/>
                    <a:pt x="245" y="261"/>
                  </a:cubicBezTo>
                  <a:cubicBezTo>
                    <a:pt x="245" y="300"/>
                    <a:pt x="245" y="300"/>
                    <a:pt x="245" y="300"/>
                  </a:cubicBezTo>
                  <a:cubicBezTo>
                    <a:pt x="245" y="302"/>
                    <a:pt x="246" y="304"/>
                    <a:pt x="249" y="304"/>
                  </a:cubicBezTo>
                  <a:cubicBezTo>
                    <a:pt x="288" y="304"/>
                    <a:pt x="288" y="304"/>
                    <a:pt x="288" y="304"/>
                  </a:cubicBezTo>
                  <a:cubicBezTo>
                    <a:pt x="294" y="304"/>
                    <a:pt x="298" y="306"/>
                    <a:pt x="300" y="310"/>
                  </a:cubicBezTo>
                  <a:cubicBezTo>
                    <a:pt x="301" y="313"/>
                    <a:pt x="301" y="319"/>
                    <a:pt x="298" y="322"/>
                  </a:cubicBezTo>
                  <a:cubicBezTo>
                    <a:pt x="221" y="419"/>
                    <a:pt x="221" y="419"/>
                    <a:pt x="221" y="419"/>
                  </a:cubicBezTo>
                  <a:cubicBezTo>
                    <a:pt x="218" y="423"/>
                    <a:pt x="213" y="425"/>
                    <a:pt x="207" y="425"/>
                  </a:cubicBezTo>
                  <a:cubicBezTo>
                    <a:pt x="201" y="425"/>
                    <a:pt x="196" y="423"/>
                    <a:pt x="193" y="419"/>
                  </a:cubicBezTo>
                  <a:cubicBezTo>
                    <a:pt x="118" y="323"/>
                    <a:pt x="118" y="323"/>
                    <a:pt x="118" y="323"/>
                  </a:cubicBezTo>
                  <a:cubicBezTo>
                    <a:pt x="114" y="318"/>
                    <a:pt x="113" y="313"/>
                    <a:pt x="115" y="309"/>
                  </a:cubicBezTo>
                  <a:cubicBezTo>
                    <a:pt x="117" y="305"/>
                    <a:pt x="123" y="304"/>
                    <a:pt x="127" y="304"/>
                  </a:cubicBezTo>
                  <a:cubicBezTo>
                    <a:pt x="166" y="304"/>
                    <a:pt x="166" y="304"/>
                    <a:pt x="166" y="304"/>
                  </a:cubicBezTo>
                  <a:cubicBezTo>
                    <a:pt x="168" y="304"/>
                    <a:pt x="170" y="302"/>
                    <a:pt x="170" y="300"/>
                  </a:cubicBezTo>
                  <a:cubicBezTo>
                    <a:pt x="170" y="261"/>
                    <a:pt x="170" y="261"/>
                    <a:pt x="170" y="261"/>
                  </a:cubicBezTo>
                  <a:cubicBezTo>
                    <a:pt x="170" y="259"/>
                    <a:pt x="168" y="257"/>
                    <a:pt x="166" y="257"/>
                  </a:cubicBezTo>
                  <a:cubicBezTo>
                    <a:pt x="76" y="257"/>
                    <a:pt x="76" y="257"/>
                    <a:pt x="76" y="257"/>
                  </a:cubicBezTo>
                  <a:cubicBezTo>
                    <a:pt x="38" y="257"/>
                    <a:pt x="8" y="226"/>
                    <a:pt x="8" y="186"/>
                  </a:cubicBezTo>
                  <a:cubicBezTo>
                    <a:pt x="8" y="148"/>
                    <a:pt x="38" y="116"/>
                    <a:pt x="75" y="114"/>
                  </a:cubicBezTo>
                  <a:cubicBezTo>
                    <a:pt x="77" y="114"/>
                    <a:pt x="79" y="112"/>
                    <a:pt x="79" y="110"/>
                  </a:cubicBezTo>
                  <a:cubicBezTo>
                    <a:pt x="79" y="79"/>
                    <a:pt x="104" y="54"/>
                    <a:pt x="137" y="54"/>
                  </a:cubicBezTo>
                  <a:cubicBezTo>
                    <a:pt x="145" y="54"/>
                    <a:pt x="153" y="55"/>
                    <a:pt x="161" y="59"/>
                  </a:cubicBezTo>
                  <a:cubicBezTo>
                    <a:pt x="162" y="59"/>
                    <a:pt x="164" y="59"/>
                    <a:pt x="166" y="57"/>
                  </a:cubicBezTo>
                  <a:cubicBezTo>
                    <a:pt x="184" y="26"/>
                    <a:pt x="214" y="9"/>
                    <a:pt x="248" y="9"/>
                  </a:cubicBezTo>
                  <a:cubicBezTo>
                    <a:pt x="299" y="9"/>
                    <a:pt x="343" y="55"/>
                    <a:pt x="344" y="112"/>
                  </a:cubicBezTo>
                  <a:cubicBezTo>
                    <a:pt x="345" y="114"/>
                    <a:pt x="346" y="116"/>
                    <a:pt x="348" y="116"/>
                  </a:cubicBezTo>
                  <a:cubicBezTo>
                    <a:pt x="382" y="121"/>
                    <a:pt x="407" y="150"/>
                    <a:pt x="407" y="186"/>
                  </a:cubicBezTo>
                  <a:cubicBezTo>
                    <a:pt x="407" y="224"/>
                    <a:pt x="378" y="256"/>
                    <a:pt x="343"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6" name="Group 105"/>
          <p:cNvGrpSpPr/>
          <p:nvPr/>
        </p:nvGrpSpPr>
        <p:grpSpPr>
          <a:xfrm>
            <a:off x="4807929" y="3812587"/>
            <a:ext cx="685800" cy="695746"/>
            <a:chOff x="4736477" y="4619663"/>
            <a:chExt cx="1097280" cy="1097280"/>
          </a:xfrm>
        </p:grpSpPr>
        <p:sp>
          <p:nvSpPr>
            <p:cNvPr id="107" name="Oval 7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53"/>
            <p:cNvSpPr>
              <a:spLocks noEditPoints="1"/>
            </p:cNvSpPr>
            <p:nvPr/>
          </p:nvSpPr>
          <p:spPr bwMode="auto">
            <a:xfrm>
              <a:off x="4960704" y="4854624"/>
              <a:ext cx="648826" cy="534328"/>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p:cNvGrpSpPr/>
          <p:nvPr/>
        </p:nvGrpSpPr>
        <p:grpSpPr>
          <a:xfrm>
            <a:off x="6927149" y="1541952"/>
            <a:ext cx="747820" cy="733805"/>
            <a:chOff x="8183793" y="4619663"/>
            <a:chExt cx="1097280" cy="1097280"/>
          </a:xfrm>
        </p:grpSpPr>
        <p:sp>
          <p:nvSpPr>
            <p:cNvPr id="110"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p:cNvGrpSpPr/>
          <p:nvPr/>
        </p:nvGrpSpPr>
        <p:grpSpPr>
          <a:xfrm>
            <a:off x="6927149" y="2643366"/>
            <a:ext cx="815967" cy="767709"/>
            <a:chOff x="9907451" y="3059188"/>
            <a:chExt cx="1097280" cy="1097280"/>
          </a:xfrm>
        </p:grpSpPr>
        <p:sp>
          <p:nvSpPr>
            <p:cNvPr id="113" name="Oval 7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38"/>
            <p:cNvSpPr>
              <a:spLocks noEditPoints="1"/>
            </p:cNvSpPr>
            <p:nvPr/>
          </p:nvSpPr>
          <p:spPr bwMode="auto">
            <a:xfrm>
              <a:off x="10046997" y="3198885"/>
              <a:ext cx="818189" cy="819079"/>
            </a:xfrm>
            <a:custGeom>
              <a:avLst/>
              <a:gdLst>
                <a:gd name="T0" fmla="*/ 417 w 793"/>
                <a:gd name="T1" fmla="*/ 113 h 792"/>
                <a:gd name="T2" fmla="*/ 793 w 793"/>
                <a:gd name="T3" fmla="*/ 396 h 792"/>
                <a:gd name="T4" fmla="*/ 773 w 793"/>
                <a:gd name="T5" fmla="*/ 273 h 792"/>
                <a:gd name="T6" fmla="*/ 425 w 793"/>
                <a:gd name="T7" fmla="*/ 1 h 792"/>
                <a:gd name="T8" fmla="*/ 369 w 793"/>
                <a:gd name="T9" fmla="*/ 1 h 792"/>
                <a:gd name="T10" fmla="*/ 29 w 793"/>
                <a:gd name="T11" fmla="*/ 251 h 792"/>
                <a:gd name="T12" fmla="*/ 2 w 793"/>
                <a:gd name="T13" fmla="*/ 392 h 792"/>
                <a:gd name="T14" fmla="*/ 105 w 793"/>
                <a:gd name="T15" fmla="*/ 662 h 792"/>
                <a:gd name="T16" fmla="*/ 587 w 793"/>
                <a:gd name="T17" fmla="*/ 647 h 792"/>
                <a:gd name="T18" fmla="*/ 695 w 793"/>
                <a:gd name="T19" fmla="*/ 600 h 792"/>
                <a:gd name="T20" fmla="*/ 233 w 793"/>
                <a:gd name="T21" fmla="*/ 714 h 792"/>
                <a:gd name="T22" fmla="*/ 206 w 793"/>
                <a:gd name="T23" fmla="*/ 634 h 792"/>
                <a:gd name="T24" fmla="*/ 23 w 793"/>
                <a:gd name="T25" fmla="*/ 319 h 792"/>
                <a:gd name="T26" fmla="*/ 16 w 793"/>
                <a:gd name="T27" fmla="*/ 403 h 792"/>
                <a:gd name="T28" fmla="*/ 134 w 793"/>
                <a:gd name="T29" fmla="*/ 425 h 792"/>
                <a:gd name="T30" fmla="*/ 35 w 793"/>
                <a:gd name="T31" fmla="*/ 276 h 792"/>
                <a:gd name="T32" fmla="*/ 273 w 793"/>
                <a:gd name="T33" fmla="*/ 195 h 792"/>
                <a:gd name="T34" fmla="*/ 116 w 793"/>
                <a:gd name="T35" fmla="*/ 374 h 792"/>
                <a:gd name="T36" fmla="*/ 254 w 793"/>
                <a:gd name="T37" fmla="*/ 648 h 792"/>
                <a:gd name="T38" fmla="*/ 226 w 793"/>
                <a:gd name="T39" fmla="*/ 55 h 792"/>
                <a:gd name="T40" fmla="*/ 443 w 793"/>
                <a:gd name="T41" fmla="*/ 17 h 792"/>
                <a:gd name="T42" fmla="*/ 335 w 793"/>
                <a:gd name="T43" fmla="*/ 115 h 792"/>
                <a:gd name="T44" fmla="*/ 764 w 793"/>
                <a:gd name="T45" fmla="*/ 289 h 792"/>
                <a:gd name="T46" fmla="*/ 676 w 793"/>
                <a:gd name="T47" fmla="*/ 524 h 792"/>
                <a:gd name="T48" fmla="*/ 547 w 793"/>
                <a:gd name="T49" fmla="*/ 438 h 792"/>
                <a:gd name="T50" fmla="*/ 477 w 793"/>
                <a:gd name="T51" fmla="*/ 266 h 792"/>
                <a:gd name="T52" fmla="*/ 573 w 793"/>
                <a:gd name="T53" fmla="*/ 295 h 792"/>
                <a:gd name="T54" fmla="*/ 671 w 793"/>
                <a:gd name="T55" fmla="*/ 297 h 792"/>
                <a:gd name="T56" fmla="*/ 567 w 793"/>
                <a:gd name="T57" fmla="*/ 202 h 792"/>
                <a:gd name="T58" fmla="*/ 502 w 793"/>
                <a:gd name="T59" fmla="*/ 240 h 792"/>
                <a:gd name="T60" fmla="*/ 526 w 793"/>
                <a:gd name="T61" fmla="*/ 182 h 792"/>
                <a:gd name="T62" fmla="*/ 728 w 793"/>
                <a:gd name="T63" fmla="*/ 389 h 792"/>
                <a:gd name="T64" fmla="*/ 308 w 793"/>
                <a:gd name="T65" fmla="*/ 612 h 792"/>
                <a:gd name="T66" fmla="*/ 266 w 793"/>
                <a:gd name="T67" fmla="*/ 144 h 792"/>
                <a:gd name="T68" fmla="*/ 292 w 793"/>
                <a:gd name="T69" fmla="*/ 130 h 792"/>
                <a:gd name="T70" fmla="*/ 517 w 793"/>
                <a:gd name="T71" fmla="*/ 123 h 792"/>
                <a:gd name="T72" fmla="*/ 426 w 793"/>
                <a:gd name="T73" fmla="*/ 72 h 792"/>
                <a:gd name="T74" fmla="*/ 461 w 793"/>
                <a:gd name="T75" fmla="*/ 259 h 792"/>
                <a:gd name="T76" fmla="*/ 477 w 793"/>
                <a:gd name="T77" fmla="*/ 153 h 792"/>
                <a:gd name="T78" fmla="*/ 404 w 793"/>
                <a:gd name="T79" fmla="*/ 389 h 792"/>
                <a:gd name="T80" fmla="*/ 390 w 793"/>
                <a:gd name="T81" fmla="*/ 273 h 792"/>
                <a:gd name="T82" fmla="*/ 492 w 793"/>
                <a:gd name="T83" fmla="*/ 168 h 792"/>
                <a:gd name="T84" fmla="*/ 460 w 793"/>
                <a:gd name="T85" fmla="*/ 149 h 792"/>
                <a:gd name="T86" fmla="*/ 523 w 793"/>
                <a:gd name="T87" fmla="*/ 168 h 792"/>
                <a:gd name="T88" fmla="*/ 390 w 793"/>
                <a:gd name="T89" fmla="*/ 130 h 792"/>
                <a:gd name="T90" fmla="*/ 206 w 793"/>
                <a:gd name="T91" fmla="*/ 273 h 792"/>
                <a:gd name="T92" fmla="*/ 154 w 793"/>
                <a:gd name="T93" fmla="*/ 333 h 792"/>
                <a:gd name="T94" fmla="*/ 430 w 793"/>
                <a:gd name="T95" fmla="*/ 403 h 792"/>
                <a:gd name="T96" fmla="*/ 404 w 793"/>
                <a:gd name="T97" fmla="*/ 403 h 792"/>
                <a:gd name="T98" fmla="*/ 550 w 793"/>
                <a:gd name="T99" fmla="*/ 244 h 792"/>
                <a:gd name="T100" fmla="*/ 571 w 793"/>
                <a:gd name="T101" fmla="*/ 255 h 792"/>
                <a:gd name="T102" fmla="*/ 596 w 793"/>
                <a:gd name="T103" fmla="*/ 253 h 792"/>
                <a:gd name="T104" fmla="*/ 661 w 793"/>
                <a:gd name="T105" fmla="*/ 287 h 792"/>
                <a:gd name="T106" fmla="*/ 529 w 793"/>
                <a:gd name="T107" fmla="*/ 96 h 792"/>
                <a:gd name="T108" fmla="*/ 404 w 793"/>
                <a:gd name="T109" fmla="*/ 662 h 792"/>
                <a:gd name="T110" fmla="*/ 556 w 793"/>
                <a:gd name="T111" fmla="*/ 570 h 792"/>
                <a:gd name="T112" fmla="*/ 712 w 793"/>
                <a:gd name="T113" fmla="*/ 533 h 792"/>
                <a:gd name="T114" fmla="*/ 697 w 793"/>
                <a:gd name="T115" fmla="*/ 486 h 792"/>
                <a:gd name="T116" fmla="*/ 222 w 793"/>
                <a:gd name="T117" fmla="*/ 723 h 792"/>
                <a:gd name="T118" fmla="*/ 547 w 793"/>
                <a:gd name="T119"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3" h="792">
                  <a:moveTo>
                    <a:pt x="417" y="113"/>
                  </a:moveTo>
                  <a:cubicBezTo>
                    <a:pt x="421" y="123"/>
                    <a:pt x="440" y="126"/>
                    <a:pt x="449" y="126"/>
                  </a:cubicBezTo>
                  <a:cubicBezTo>
                    <a:pt x="449" y="126"/>
                    <a:pt x="449" y="126"/>
                    <a:pt x="449" y="126"/>
                  </a:cubicBezTo>
                  <a:cubicBezTo>
                    <a:pt x="458" y="126"/>
                    <a:pt x="464" y="124"/>
                    <a:pt x="468" y="119"/>
                  </a:cubicBezTo>
                  <a:cubicBezTo>
                    <a:pt x="470" y="116"/>
                    <a:pt x="471" y="112"/>
                    <a:pt x="469" y="108"/>
                  </a:cubicBezTo>
                  <a:cubicBezTo>
                    <a:pt x="466" y="97"/>
                    <a:pt x="458" y="91"/>
                    <a:pt x="446" y="91"/>
                  </a:cubicBezTo>
                  <a:cubicBezTo>
                    <a:pt x="437" y="91"/>
                    <a:pt x="426" y="95"/>
                    <a:pt x="419" y="101"/>
                  </a:cubicBezTo>
                  <a:cubicBezTo>
                    <a:pt x="416" y="105"/>
                    <a:pt x="415" y="109"/>
                    <a:pt x="417" y="113"/>
                  </a:cubicBezTo>
                  <a:close/>
                  <a:moveTo>
                    <a:pt x="446" y="105"/>
                  </a:moveTo>
                  <a:cubicBezTo>
                    <a:pt x="453" y="105"/>
                    <a:pt x="455" y="108"/>
                    <a:pt x="456" y="111"/>
                  </a:cubicBezTo>
                  <a:cubicBezTo>
                    <a:pt x="455" y="112"/>
                    <a:pt x="453" y="112"/>
                    <a:pt x="449" y="112"/>
                  </a:cubicBezTo>
                  <a:cubicBezTo>
                    <a:pt x="449" y="112"/>
                    <a:pt x="449" y="112"/>
                    <a:pt x="449" y="112"/>
                  </a:cubicBezTo>
                  <a:cubicBezTo>
                    <a:pt x="443" y="112"/>
                    <a:pt x="436" y="110"/>
                    <a:pt x="432" y="109"/>
                  </a:cubicBezTo>
                  <a:cubicBezTo>
                    <a:pt x="436" y="107"/>
                    <a:pt x="441" y="105"/>
                    <a:pt x="446" y="105"/>
                  </a:cubicBezTo>
                  <a:close/>
                  <a:moveTo>
                    <a:pt x="771" y="527"/>
                  </a:moveTo>
                  <a:cubicBezTo>
                    <a:pt x="785" y="486"/>
                    <a:pt x="793" y="442"/>
                    <a:pt x="793" y="396"/>
                  </a:cubicBezTo>
                  <a:cubicBezTo>
                    <a:pt x="793" y="371"/>
                    <a:pt x="790" y="346"/>
                    <a:pt x="786" y="321"/>
                  </a:cubicBezTo>
                  <a:cubicBezTo>
                    <a:pt x="786" y="321"/>
                    <a:pt x="786" y="321"/>
                    <a:pt x="786" y="321"/>
                  </a:cubicBezTo>
                  <a:cubicBezTo>
                    <a:pt x="786" y="321"/>
                    <a:pt x="786" y="320"/>
                    <a:pt x="786" y="320"/>
                  </a:cubicBezTo>
                  <a:cubicBezTo>
                    <a:pt x="785" y="315"/>
                    <a:pt x="783" y="310"/>
                    <a:pt x="782" y="305"/>
                  </a:cubicBezTo>
                  <a:cubicBezTo>
                    <a:pt x="782" y="303"/>
                    <a:pt x="782" y="302"/>
                    <a:pt x="781" y="301"/>
                  </a:cubicBezTo>
                  <a:cubicBezTo>
                    <a:pt x="780" y="296"/>
                    <a:pt x="779" y="292"/>
                    <a:pt x="778" y="287"/>
                  </a:cubicBezTo>
                  <a:cubicBezTo>
                    <a:pt x="777" y="285"/>
                    <a:pt x="777" y="283"/>
                    <a:pt x="776" y="281"/>
                  </a:cubicBezTo>
                  <a:cubicBezTo>
                    <a:pt x="775" y="278"/>
                    <a:pt x="774" y="275"/>
                    <a:pt x="773" y="273"/>
                  </a:cubicBezTo>
                  <a:cubicBezTo>
                    <a:pt x="772" y="269"/>
                    <a:pt x="771" y="265"/>
                    <a:pt x="769" y="261"/>
                  </a:cubicBezTo>
                  <a:cubicBezTo>
                    <a:pt x="769" y="260"/>
                    <a:pt x="769" y="259"/>
                    <a:pt x="768" y="258"/>
                  </a:cubicBezTo>
                  <a:cubicBezTo>
                    <a:pt x="742" y="186"/>
                    <a:pt x="694" y="123"/>
                    <a:pt x="631" y="77"/>
                  </a:cubicBezTo>
                  <a:cubicBezTo>
                    <a:pt x="631" y="77"/>
                    <a:pt x="630" y="76"/>
                    <a:pt x="630" y="76"/>
                  </a:cubicBezTo>
                  <a:cubicBezTo>
                    <a:pt x="578" y="38"/>
                    <a:pt x="517" y="13"/>
                    <a:pt x="451" y="4"/>
                  </a:cubicBezTo>
                  <a:cubicBezTo>
                    <a:pt x="451" y="4"/>
                    <a:pt x="451" y="4"/>
                    <a:pt x="451" y="4"/>
                  </a:cubicBezTo>
                  <a:cubicBezTo>
                    <a:pt x="450" y="4"/>
                    <a:pt x="450" y="4"/>
                    <a:pt x="450" y="4"/>
                  </a:cubicBezTo>
                  <a:cubicBezTo>
                    <a:pt x="442" y="3"/>
                    <a:pt x="433" y="2"/>
                    <a:pt x="425" y="1"/>
                  </a:cubicBezTo>
                  <a:cubicBezTo>
                    <a:pt x="424" y="1"/>
                    <a:pt x="423" y="1"/>
                    <a:pt x="423" y="1"/>
                  </a:cubicBezTo>
                  <a:cubicBezTo>
                    <a:pt x="419" y="1"/>
                    <a:pt x="416" y="1"/>
                    <a:pt x="412" y="1"/>
                  </a:cubicBezTo>
                  <a:cubicBezTo>
                    <a:pt x="411" y="1"/>
                    <a:pt x="410" y="1"/>
                    <a:pt x="410" y="1"/>
                  </a:cubicBezTo>
                  <a:cubicBezTo>
                    <a:pt x="405" y="0"/>
                    <a:pt x="401" y="0"/>
                    <a:pt x="397" y="0"/>
                  </a:cubicBezTo>
                  <a:cubicBezTo>
                    <a:pt x="394" y="0"/>
                    <a:pt x="390" y="0"/>
                    <a:pt x="387" y="0"/>
                  </a:cubicBezTo>
                  <a:cubicBezTo>
                    <a:pt x="385" y="1"/>
                    <a:pt x="383" y="1"/>
                    <a:pt x="381" y="1"/>
                  </a:cubicBezTo>
                  <a:cubicBezTo>
                    <a:pt x="380" y="1"/>
                    <a:pt x="378" y="1"/>
                    <a:pt x="376" y="1"/>
                  </a:cubicBezTo>
                  <a:cubicBezTo>
                    <a:pt x="374" y="1"/>
                    <a:pt x="371" y="1"/>
                    <a:pt x="369" y="1"/>
                  </a:cubicBezTo>
                  <a:cubicBezTo>
                    <a:pt x="368" y="1"/>
                    <a:pt x="367" y="1"/>
                    <a:pt x="366" y="2"/>
                  </a:cubicBezTo>
                  <a:cubicBezTo>
                    <a:pt x="363" y="2"/>
                    <a:pt x="360" y="2"/>
                    <a:pt x="357" y="2"/>
                  </a:cubicBezTo>
                  <a:cubicBezTo>
                    <a:pt x="357" y="2"/>
                    <a:pt x="357" y="2"/>
                    <a:pt x="357" y="2"/>
                  </a:cubicBezTo>
                  <a:cubicBezTo>
                    <a:pt x="310" y="7"/>
                    <a:pt x="265" y="20"/>
                    <a:pt x="223" y="41"/>
                  </a:cubicBezTo>
                  <a:cubicBezTo>
                    <a:pt x="223" y="41"/>
                    <a:pt x="222" y="41"/>
                    <a:pt x="222" y="41"/>
                  </a:cubicBezTo>
                  <a:cubicBezTo>
                    <a:pt x="206" y="49"/>
                    <a:pt x="190" y="58"/>
                    <a:pt x="175" y="69"/>
                  </a:cubicBezTo>
                  <a:cubicBezTo>
                    <a:pt x="175" y="69"/>
                    <a:pt x="175" y="69"/>
                    <a:pt x="175" y="69"/>
                  </a:cubicBezTo>
                  <a:cubicBezTo>
                    <a:pt x="109" y="114"/>
                    <a:pt x="58" y="177"/>
                    <a:pt x="29" y="251"/>
                  </a:cubicBezTo>
                  <a:cubicBezTo>
                    <a:pt x="29" y="251"/>
                    <a:pt x="29" y="252"/>
                    <a:pt x="28" y="253"/>
                  </a:cubicBezTo>
                  <a:cubicBezTo>
                    <a:pt x="27" y="258"/>
                    <a:pt x="25" y="262"/>
                    <a:pt x="23" y="267"/>
                  </a:cubicBezTo>
                  <a:cubicBezTo>
                    <a:pt x="22" y="269"/>
                    <a:pt x="22" y="271"/>
                    <a:pt x="21" y="273"/>
                  </a:cubicBezTo>
                  <a:cubicBezTo>
                    <a:pt x="20" y="277"/>
                    <a:pt x="19" y="280"/>
                    <a:pt x="18" y="283"/>
                  </a:cubicBezTo>
                  <a:cubicBezTo>
                    <a:pt x="17" y="286"/>
                    <a:pt x="16" y="289"/>
                    <a:pt x="15" y="292"/>
                  </a:cubicBezTo>
                  <a:cubicBezTo>
                    <a:pt x="15" y="293"/>
                    <a:pt x="15" y="295"/>
                    <a:pt x="14" y="296"/>
                  </a:cubicBezTo>
                  <a:cubicBezTo>
                    <a:pt x="14" y="296"/>
                    <a:pt x="14" y="296"/>
                    <a:pt x="14" y="296"/>
                  </a:cubicBezTo>
                  <a:cubicBezTo>
                    <a:pt x="6" y="327"/>
                    <a:pt x="2" y="359"/>
                    <a:pt x="2" y="392"/>
                  </a:cubicBezTo>
                  <a:cubicBezTo>
                    <a:pt x="1" y="393"/>
                    <a:pt x="0" y="394"/>
                    <a:pt x="0" y="396"/>
                  </a:cubicBezTo>
                  <a:cubicBezTo>
                    <a:pt x="0" y="397"/>
                    <a:pt x="1" y="399"/>
                    <a:pt x="2" y="400"/>
                  </a:cubicBezTo>
                  <a:cubicBezTo>
                    <a:pt x="2" y="444"/>
                    <a:pt x="10" y="486"/>
                    <a:pt x="23" y="525"/>
                  </a:cubicBezTo>
                  <a:cubicBezTo>
                    <a:pt x="23" y="525"/>
                    <a:pt x="23" y="525"/>
                    <a:pt x="23" y="526"/>
                  </a:cubicBezTo>
                  <a:cubicBezTo>
                    <a:pt x="23" y="528"/>
                    <a:pt x="24" y="529"/>
                    <a:pt x="25" y="531"/>
                  </a:cubicBezTo>
                  <a:cubicBezTo>
                    <a:pt x="42" y="577"/>
                    <a:pt x="67" y="619"/>
                    <a:pt x="98" y="655"/>
                  </a:cubicBezTo>
                  <a:cubicBezTo>
                    <a:pt x="98" y="655"/>
                    <a:pt x="98" y="655"/>
                    <a:pt x="98" y="655"/>
                  </a:cubicBezTo>
                  <a:cubicBezTo>
                    <a:pt x="98" y="659"/>
                    <a:pt x="101" y="662"/>
                    <a:pt x="105" y="662"/>
                  </a:cubicBezTo>
                  <a:cubicBezTo>
                    <a:pt x="177" y="742"/>
                    <a:pt x="281" y="792"/>
                    <a:pt x="397" y="792"/>
                  </a:cubicBezTo>
                  <a:cubicBezTo>
                    <a:pt x="569" y="792"/>
                    <a:pt x="715" y="682"/>
                    <a:pt x="770" y="529"/>
                  </a:cubicBezTo>
                  <a:cubicBezTo>
                    <a:pt x="770" y="528"/>
                    <a:pt x="771" y="527"/>
                    <a:pt x="771" y="527"/>
                  </a:cubicBezTo>
                  <a:close/>
                  <a:moveTo>
                    <a:pt x="684" y="648"/>
                  </a:moveTo>
                  <a:cubicBezTo>
                    <a:pt x="553" y="648"/>
                    <a:pt x="553" y="648"/>
                    <a:pt x="553" y="648"/>
                  </a:cubicBezTo>
                  <a:cubicBezTo>
                    <a:pt x="555" y="643"/>
                    <a:pt x="557" y="637"/>
                    <a:pt x="559" y="632"/>
                  </a:cubicBezTo>
                  <a:cubicBezTo>
                    <a:pt x="560" y="634"/>
                    <a:pt x="562" y="636"/>
                    <a:pt x="563" y="638"/>
                  </a:cubicBezTo>
                  <a:cubicBezTo>
                    <a:pt x="569" y="644"/>
                    <a:pt x="577" y="647"/>
                    <a:pt x="587" y="647"/>
                  </a:cubicBezTo>
                  <a:cubicBezTo>
                    <a:pt x="587" y="647"/>
                    <a:pt x="587" y="647"/>
                    <a:pt x="587" y="647"/>
                  </a:cubicBezTo>
                  <a:cubicBezTo>
                    <a:pt x="594" y="647"/>
                    <a:pt x="600" y="646"/>
                    <a:pt x="608" y="644"/>
                  </a:cubicBezTo>
                  <a:cubicBezTo>
                    <a:pt x="661" y="630"/>
                    <a:pt x="680" y="578"/>
                    <a:pt x="689" y="533"/>
                  </a:cubicBezTo>
                  <a:cubicBezTo>
                    <a:pt x="695" y="533"/>
                    <a:pt x="695" y="533"/>
                    <a:pt x="695" y="533"/>
                  </a:cubicBezTo>
                  <a:cubicBezTo>
                    <a:pt x="688" y="546"/>
                    <a:pt x="684" y="564"/>
                    <a:pt x="683" y="564"/>
                  </a:cubicBezTo>
                  <a:cubicBezTo>
                    <a:pt x="679" y="583"/>
                    <a:pt x="681" y="594"/>
                    <a:pt x="689" y="598"/>
                  </a:cubicBezTo>
                  <a:cubicBezTo>
                    <a:pt x="691" y="599"/>
                    <a:pt x="693" y="600"/>
                    <a:pt x="695" y="600"/>
                  </a:cubicBezTo>
                  <a:cubicBezTo>
                    <a:pt x="695" y="600"/>
                    <a:pt x="695" y="600"/>
                    <a:pt x="695" y="600"/>
                  </a:cubicBezTo>
                  <a:cubicBezTo>
                    <a:pt x="713" y="600"/>
                    <a:pt x="723" y="562"/>
                    <a:pt x="725" y="544"/>
                  </a:cubicBezTo>
                  <a:cubicBezTo>
                    <a:pt x="726" y="540"/>
                    <a:pt x="726" y="536"/>
                    <a:pt x="726" y="533"/>
                  </a:cubicBezTo>
                  <a:cubicBezTo>
                    <a:pt x="754" y="533"/>
                    <a:pt x="754" y="533"/>
                    <a:pt x="754" y="533"/>
                  </a:cubicBezTo>
                  <a:cubicBezTo>
                    <a:pt x="737" y="575"/>
                    <a:pt x="713" y="614"/>
                    <a:pt x="684" y="648"/>
                  </a:cubicBezTo>
                  <a:close/>
                  <a:moveTo>
                    <a:pt x="244" y="710"/>
                  </a:moveTo>
                  <a:cubicBezTo>
                    <a:pt x="248" y="717"/>
                    <a:pt x="248" y="720"/>
                    <a:pt x="248" y="721"/>
                  </a:cubicBezTo>
                  <a:cubicBezTo>
                    <a:pt x="248" y="721"/>
                    <a:pt x="247" y="721"/>
                    <a:pt x="246" y="721"/>
                  </a:cubicBezTo>
                  <a:cubicBezTo>
                    <a:pt x="242" y="721"/>
                    <a:pt x="236" y="718"/>
                    <a:pt x="233" y="714"/>
                  </a:cubicBezTo>
                  <a:cubicBezTo>
                    <a:pt x="224" y="704"/>
                    <a:pt x="221" y="684"/>
                    <a:pt x="221" y="662"/>
                  </a:cubicBezTo>
                  <a:cubicBezTo>
                    <a:pt x="245" y="662"/>
                    <a:pt x="245" y="662"/>
                    <a:pt x="245" y="662"/>
                  </a:cubicBezTo>
                  <a:cubicBezTo>
                    <a:pt x="237" y="678"/>
                    <a:pt x="234" y="694"/>
                    <a:pt x="244" y="710"/>
                  </a:cubicBezTo>
                  <a:close/>
                  <a:moveTo>
                    <a:pt x="41" y="533"/>
                  </a:moveTo>
                  <a:cubicBezTo>
                    <a:pt x="159" y="533"/>
                    <a:pt x="159" y="533"/>
                    <a:pt x="159" y="533"/>
                  </a:cubicBezTo>
                  <a:cubicBezTo>
                    <a:pt x="166" y="543"/>
                    <a:pt x="176" y="552"/>
                    <a:pt x="185" y="559"/>
                  </a:cubicBezTo>
                  <a:cubicBezTo>
                    <a:pt x="190" y="564"/>
                    <a:pt x="196" y="569"/>
                    <a:pt x="199" y="573"/>
                  </a:cubicBezTo>
                  <a:cubicBezTo>
                    <a:pt x="206" y="582"/>
                    <a:pt x="206" y="608"/>
                    <a:pt x="206" y="634"/>
                  </a:cubicBezTo>
                  <a:cubicBezTo>
                    <a:pt x="206" y="638"/>
                    <a:pt x="206" y="643"/>
                    <a:pt x="206" y="648"/>
                  </a:cubicBezTo>
                  <a:cubicBezTo>
                    <a:pt x="111" y="648"/>
                    <a:pt x="111" y="648"/>
                    <a:pt x="111" y="648"/>
                  </a:cubicBezTo>
                  <a:cubicBezTo>
                    <a:pt x="81" y="614"/>
                    <a:pt x="57" y="575"/>
                    <a:pt x="41" y="533"/>
                  </a:cubicBezTo>
                  <a:close/>
                  <a:moveTo>
                    <a:pt x="23" y="319"/>
                  </a:moveTo>
                  <a:cubicBezTo>
                    <a:pt x="30" y="332"/>
                    <a:pt x="34" y="343"/>
                    <a:pt x="35" y="351"/>
                  </a:cubicBezTo>
                  <a:cubicBezTo>
                    <a:pt x="38" y="365"/>
                    <a:pt x="55" y="377"/>
                    <a:pt x="74" y="389"/>
                  </a:cubicBezTo>
                  <a:cubicBezTo>
                    <a:pt x="16" y="389"/>
                    <a:pt x="16" y="389"/>
                    <a:pt x="16" y="389"/>
                  </a:cubicBezTo>
                  <a:cubicBezTo>
                    <a:pt x="16" y="365"/>
                    <a:pt x="19" y="341"/>
                    <a:pt x="23" y="319"/>
                  </a:cubicBezTo>
                  <a:close/>
                  <a:moveTo>
                    <a:pt x="97" y="403"/>
                  </a:moveTo>
                  <a:cubicBezTo>
                    <a:pt x="109" y="411"/>
                    <a:pt x="119" y="419"/>
                    <a:pt x="120" y="425"/>
                  </a:cubicBezTo>
                  <a:cubicBezTo>
                    <a:pt x="120" y="443"/>
                    <a:pt x="136" y="444"/>
                    <a:pt x="144" y="444"/>
                  </a:cubicBezTo>
                  <a:cubicBezTo>
                    <a:pt x="146" y="444"/>
                    <a:pt x="149" y="444"/>
                    <a:pt x="151" y="444"/>
                  </a:cubicBezTo>
                  <a:cubicBezTo>
                    <a:pt x="151" y="445"/>
                    <a:pt x="151" y="447"/>
                    <a:pt x="150" y="450"/>
                  </a:cubicBezTo>
                  <a:cubicBezTo>
                    <a:pt x="140" y="480"/>
                    <a:pt x="142" y="502"/>
                    <a:pt x="150" y="519"/>
                  </a:cubicBezTo>
                  <a:cubicBezTo>
                    <a:pt x="36" y="519"/>
                    <a:pt x="36" y="519"/>
                    <a:pt x="36" y="519"/>
                  </a:cubicBezTo>
                  <a:cubicBezTo>
                    <a:pt x="23" y="482"/>
                    <a:pt x="16" y="443"/>
                    <a:pt x="16" y="403"/>
                  </a:cubicBezTo>
                  <a:lnTo>
                    <a:pt x="97" y="403"/>
                  </a:lnTo>
                  <a:close/>
                  <a:moveTo>
                    <a:pt x="220" y="634"/>
                  </a:moveTo>
                  <a:cubicBezTo>
                    <a:pt x="220" y="603"/>
                    <a:pt x="220" y="577"/>
                    <a:pt x="210" y="564"/>
                  </a:cubicBezTo>
                  <a:cubicBezTo>
                    <a:pt x="206" y="559"/>
                    <a:pt x="200" y="554"/>
                    <a:pt x="194" y="549"/>
                  </a:cubicBezTo>
                  <a:cubicBezTo>
                    <a:pt x="171" y="529"/>
                    <a:pt x="146" y="507"/>
                    <a:pt x="163" y="454"/>
                  </a:cubicBezTo>
                  <a:cubicBezTo>
                    <a:pt x="165" y="449"/>
                    <a:pt x="167" y="442"/>
                    <a:pt x="162" y="436"/>
                  </a:cubicBezTo>
                  <a:cubicBezTo>
                    <a:pt x="158" y="430"/>
                    <a:pt x="150" y="430"/>
                    <a:pt x="144" y="430"/>
                  </a:cubicBezTo>
                  <a:cubicBezTo>
                    <a:pt x="134" y="429"/>
                    <a:pt x="134" y="428"/>
                    <a:pt x="134" y="425"/>
                  </a:cubicBezTo>
                  <a:cubicBezTo>
                    <a:pt x="133" y="412"/>
                    <a:pt x="120" y="401"/>
                    <a:pt x="103" y="390"/>
                  </a:cubicBezTo>
                  <a:cubicBezTo>
                    <a:pt x="103" y="390"/>
                    <a:pt x="103" y="390"/>
                    <a:pt x="103" y="390"/>
                  </a:cubicBezTo>
                  <a:cubicBezTo>
                    <a:pt x="98" y="387"/>
                    <a:pt x="94" y="384"/>
                    <a:pt x="89" y="382"/>
                  </a:cubicBezTo>
                  <a:cubicBezTo>
                    <a:pt x="72" y="371"/>
                    <a:pt x="51" y="358"/>
                    <a:pt x="49" y="349"/>
                  </a:cubicBezTo>
                  <a:cubicBezTo>
                    <a:pt x="47" y="336"/>
                    <a:pt x="40" y="319"/>
                    <a:pt x="29" y="297"/>
                  </a:cubicBezTo>
                  <a:cubicBezTo>
                    <a:pt x="29" y="296"/>
                    <a:pt x="29" y="295"/>
                    <a:pt x="30" y="293"/>
                  </a:cubicBezTo>
                  <a:cubicBezTo>
                    <a:pt x="30" y="291"/>
                    <a:pt x="31" y="288"/>
                    <a:pt x="32" y="285"/>
                  </a:cubicBezTo>
                  <a:cubicBezTo>
                    <a:pt x="33" y="282"/>
                    <a:pt x="34" y="279"/>
                    <a:pt x="35" y="276"/>
                  </a:cubicBezTo>
                  <a:cubicBezTo>
                    <a:pt x="36" y="274"/>
                    <a:pt x="36" y="273"/>
                    <a:pt x="37" y="271"/>
                  </a:cubicBezTo>
                  <a:cubicBezTo>
                    <a:pt x="38" y="266"/>
                    <a:pt x="40" y="262"/>
                    <a:pt x="42" y="257"/>
                  </a:cubicBezTo>
                  <a:cubicBezTo>
                    <a:pt x="42" y="257"/>
                    <a:pt x="42" y="256"/>
                    <a:pt x="42" y="256"/>
                  </a:cubicBezTo>
                  <a:cubicBezTo>
                    <a:pt x="70" y="186"/>
                    <a:pt x="118" y="126"/>
                    <a:pt x="178" y="84"/>
                  </a:cubicBezTo>
                  <a:cubicBezTo>
                    <a:pt x="208" y="107"/>
                    <a:pt x="230" y="127"/>
                    <a:pt x="246" y="144"/>
                  </a:cubicBezTo>
                  <a:cubicBezTo>
                    <a:pt x="246" y="144"/>
                    <a:pt x="247" y="144"/>
                    <a:pt x="247" y="144"/>
                  </a:cubicBezTo>
                  <a:cubicBezTo>
                    <a:pt x="271" y="168"/>
                    <a:pt x="281" y="184"/>
                    <a:pt x="279" y="191"/>
                  </a:cubicBezTo>
                  <a:cubicBezTo>
                    <a:pt x="279" y="193"/>
                    <a:pt x="276" y="194"/>
                    <a:pt x="273" y="195"/>
                  </a:cubicBezTo>
                  <a:cubicBezTo>
                    <a:pt x="212" y="206"/>
                    <a:pt x="173" y="230"/>
                    <a:pt x="158" y="263"/>
                  </a:cubicBezTo>
                  <a:cubicBezTo>
                    <a:pt x="150" y="280"/>
                    <a:pt x="152" y="297"/>
                    <a:pt x="154" y="309"/>
                  </a:cubicBezTo>
                  <a:cubicBezTo>
                    <a:pt x="154" y="312"/>
                    <a:pt x="155" y="317"/>
                    <a:pt x="154" y="319"/>
                  </a:cubicBezTo>
                  <a:cubicBezTo>
                    <a:pt x="153" y="319"/>
                    <a:pt x="152" y="319"/>
                    <a:pt x="150" y="311"/>
                  </a:cubicBezTo>
                  <a:cubicBezTo>
                    <a:pt x="148" y="300"/>
                    <a:pt x="143" y="282"/>
                    <a:pt x="117" y="282"/>
                  </a:cubicBezTo>
                  <a:cubicBezTo>
                    <a:pt x="83" y="282"/>
                    <a:pt x="71" y="310"/>
                    <a:pt x="71" y="334"/>
                  </a:cubicBezTo>
                  <a:cubicBezTo>
                    <a:pt x="71" y="344"/>
                    <a:pt x="75" y="354"/>
                    <a:pt x="83" y="361"/>
                  </a:cubicBezTo>
                  <a:cubicBezTo>
                    <a:pt x="91" y="369"/>
                    <a:pt x="103" y="374"/>
                    <a:pt x="116" y="374"/>
                  </a:cubicBezTo>
                  <a:cubicBezTo>
                    <a:pt x="124" y="374"/>
                    <a:pt x="127" y="384"/>
                    <a:pt x="131" y="399"/>
                  </a:cubicBezTo>
                  <a:cubicBezTo>
                    <a:pt x="134" y="411"/>
                    <a:pt x="138" y="424"/>
                    <a:pt x="150" y="424"/>
                  </a:cubicBezTo>
                  <a:cubicBezTo>
                    <a:pt x="154" y="424"/>
                    <a:pt x="160" y="422"/>
                    <a:pt x="168" y="421"/>
                  </a:cubicBezTo>
                  <a:cubicBezTo>
                    <a:pt x="179" y="418"/>
                    <a:pt x="192" y="415"/>
                    <a:pt x="207" y="415"/>
                  </a:cubicBezTo>
                  <a:cubicBezTo>
                    <a:pt x="219" y="415"/>
                    <a:pt x="229" y="417"/>
                    <a:pt x="239" y="422"/>
                  </a:cubicBezTo>
                  <a:cubicBezTo>
                    <a:pt x="290" y="444"/>
                    <a:pt x="370" y="494"/>
                    <a:pt x="351" y="539"/>
                  </a:cubicBezTo>
                  <a:cubicBezTo>
                    <a:pt x="342" y="559"/>
                    <a:pt x="320" y="581"/>
                    <a:pt x="298" y="602"/>
                  </a:cubicBezTo>
                  <a:cubicBezTo>
                    <a:pt x="282" y="617"/>
                    <a:pt x="266" y="633"/>
                    <a:pt x="254" y="648"/>
                  </a:cubicBezTo>
                  <a:cubicBezTo>
                    <a:pt x="220" y="648"/>
                    <a:pt x="220" y="648"/>
                    <a:pt x="220" y="648"/>
                  </a:cubicBezTo>
                  <a:cubicBezTo>
                    <a:pt x="220" y="643"/>
                    <a:pt x="220" y="638"/>
                    <a:pt x="220" y="634"/>
                  </a:cubicBezTo>
                  <a:close/>
                  <a:moveTo>
                    <a:pt x="226" y="55"/>
                  </a:moveTo>
                  <a:cubicBezTo>
                    <a:pt x="261" y="68"/>
                    <a:pt x="262" y="75"/>
                    <a:pt x="262" y="75"/>
                  </a:cubicBezTo>
                  <a:cubicBezTo>
                    <a:pt x="262" y="80"/>
                    <a:pt x="264" y="87"/>
                    <a:pt x="267" y="94"/>
                  </a:cubicBezTo>
                  <a:cubicBezTo>
                    <a:pt x="261" y="104"/>
                    <a:pt x="255" y="115"/>
                    <a:pt x="249" y="127"/>
                  </a:cubicBezTo>
                  <a:cubicBezTo>
                    <a:pt x="234" y="112"/>
                    <a:pt x="214" y="94"/>
                    <a:pt x="190" y="75"/>
                  </a:cubicBezTo>
                  <a:cubicBezTo>
                    <a:pt x="202" y="68"/>
                    <a:pt x="214" y="61"/>
                    <a:pt x="226" y="55"/>
                  </a:cubicBezTo>
                  <a:close/>
                  <a:moveTo>
                    <a:pt x="397" y="14"/>
                  </a:moveTo>
                  <a:cubicBezTo>
                    <a:pt x="401" y="14"/>
                    <a:pt x="405" y="14"/>
                    <a:pt x="408" y="14"/>
                  </a:cubicBezTo>
                  <a:cubicBezTo>
                    <a:pt x="409" y="15"/>
                    <a:pt x="410" y="15"/>
                    <a:pt x="411" y="15"/>
                  </a:cubicBezTo>
                  <a:cubicBezTo>
                    <a:pt x="414" y="15"/>
                    <a:pt x="417" y="15"/>
                    <a:pt x="419" y="15"/>
                  </a:cubicBezTo>
                  <a:cubicBezTo>
                    <a:pt x="420" y="15"/>
                    <a:pt x="421" y="15"/>
                    <a:pt x="422" y="15"/>
                  </a:cubicBezTo>
                  <a:cubicBezTo>
                    <a:pt x="425" y="15"/>
                    <a:pt x="428" y="16"/>
                    <a:pt x="431" y="16"/>
                  </a:cubicBezTo>
                  <a:cubicBezTo>
                    <a:pt x="432" y="16"/>
                    <a:pt x="432" y="16"/>
                    <a:pt x="433" y="16"/>
                  </a:cubicBezTo>
                  <a:cubicBezTo>
                    <a:pt x="436" y="16"/>
                    <a:pt x="439" y="17"/>
                    <a:pt x="443" y="17"/>
                  </a:cubicBezTo>
                  <a:cubicBezTo>
                    <a:pt x="443" y="17"/>
                    <a:pt x="443" y="17"/>
                    <a:pt x="444" y="17"/>
                  </a:cubicBezTo>
                  <a:cubicBezTo>
                    <a:pt x="444" y="19"/>
                    <a:pt x="444" y="20"/>
                    <a:pt x="444" y="21"/>
                  </a:cubicBezTo>
                  <a:cubicBezTo>
                    <a:pt x="444" y="21"/>
                    <a:pt x="444" y="21"/>
                    <a:pt x="444" y="21"/>
                  </a:cubicBezTo>
                  <a:cubicBezTo>
                    <a:pt x="443" y="25"/>
                    <a:pt x="442" y="27"/>
                    <a:pt x="441" y="27"/>
                  </a:cubicBezTo>
                  <a:cubicBezTo>
                    <a:pt x="432" y="31"/>
                    <a:pt x="413" y="40"/>
                    <a:pt x="412" y="71"/>
                  </a:cubicBezTo>
                  <a:cubicBezTo>
                    <a:pt x="411" y="84"/>
                    <a:pt x="399" y="87"/>
                    <a:pt x="378" y="91"/>
                  </a:cubicBezTo>
                  <a:cubicBezTo>
                    <a:pt x="371" y="92"/>
                    <a:pt x="364" y="93"/>
                    <a:pt x="358" y="95"/>
                  </a:cubicBezTo>
                  <a:cubicBezTo>
                    <a:pt x="345" y="99"/>
                    <a:pt x="340" y="108"/>
                    <a:pt x="335" y="115"/>
                  </a:cubicBezTo>
                  <a:cubicBezTo>
                    <a:pt x="331" y="122"/>
                    <a:pt x="328" y="127"/>
                    <a:pt x="319" y="127"/>
                  </a:cubicBezTo>
                  <a:cubicBezTo>
                    <a:pt x="318" y="127"/>
                    <a:pt x="318" y="127"/>
                    <a:pt x="318" y="127"/>
                  </a:cubicBezTo>
                  <a:cubicBezTo>
                    <a:pt x="318" y="127"/>
                    <a:pt x="318" y="127"/>
                    <a:pt x="318" y="127"/>
                  </a:cubicBezTo>
                  <a:cubicBezTo>
                    <a:pt x="299" y="127"/>
                    <a:pt x="276" y="90"/>
                    <a:pt x="276" y="75"/>
                  </a:cubicBezTo>
                  <a:cubicBezTo>
                    <a:pt x="276" y="68"/>
                    <a:pt x="272" y="59"/>
                    <a:pt x="244" y="47"/>
                  </a:cubicBezTo>
                  <a:cubicBezTo>
                    <a:pt x="291" y="26"/>
                    <a:pt x="343" y="14"/>
                    <a:pt x="397" y="14"/>
                  </a:cubicBezTo>
                  <a:close/>
                  <a:moveTo>
                    <a:pt x="761" y="281"/>
                  </a:moveTo>
                  <a:cubicBezTo>
                    <a:pt x="762" y="283"/>
                    <a:pt x="763" y="286"/>
                    <a:pt x="764" y="289"/>
                  </a:cubicBezTo>
                  <a:cubicBezTo>
                    <a:pt x="765" y="293"/>
                    <a:pt x="766" y="297"/>
                    <a:pt x="767" y="301"/>
                  </a:cubicBezTo>
                  <a:cubicBezTo>
                    <a:pt x="767" y="302"/>
                    <a:pt x="767" y="303"/>
                    <a:pt x="768" y="304"/>
                  </a:cubicBezTo>
                  <a:cubicBezTo>
                    <a:pt x="769" y="309"/>
                    <a:pt x="770" y="314"/>
                    <a:pt x="771" y="318"/>
                  </a:cubicBezTo>
                  <a:cubicBezTo>
                    <a:pt x="771" y="319"/>
                    <a:pt x="771" y="319"/>
                    <a:pt x="771" y="319"/>
                  </a:cubicBezTo>
                  <a:cubicBezTo>
                    <a:pt x="709" y="355"/>
                    <a:pt x="688" y="454"/>
                    <a:pt x="683" y="484"/>
                  </a:cubicBezTo>
                  <a:cubicBezTo>
                    <a:pt x="682" y="488"/>
                    <a:pt x="681" y="492"/>
                    <a:pt x="681" y="497"/>
                  </a:cubicBezTo>
                  <a:cubicBezTo>
                    <a:pt x="679" y="505"/>
                    <a:pt x="678" y="514"/>
                    <a:pt x="676" y="524"/>
                  </a:cubicBezTo>
                  <a:cubicBezTo>
                    <a:pt x="676" y="524"/>
                    <a:pt x="676" y="524"/>
                    <a:pt x="676" y="524"/>
                  </a:cubicBezTo>
                  <a:cubicBezTo>
                    <a:pt x="668" y="567"/>
                    <a:pt x="652" y="618"/>
                    <a:pt x="605" y="631"/>
                  </a:cubicBezTo>
                  <a:cubicBezTo>
                    <a:pt x="598" y="632"/>
                    <a:pt x="592" y="633"/>
                    <a:pt x="587" y="633"/>
                  </a:cubicBezTo>
                  <a:cubicBezTo>
                    <a:pt x="587" y="633"/>
                    <a:pt x="587" y="633"/>
                    <a:pt x="587" y="633"/>
                  </a:cubicBezTo>
                  <a:cubicBezTo>
                    <a:pt x="581" y="633"/>
                    <a:pt x="577" y="632"/>
                    <a:pt x="574" y="629"/>
                  </a:cubicBezTo>
                  <a:cubicBezTo>
                    <a:pt x="567" y="621"/>
                    <a:pt x="568" y="604"/>
                    <a:pt x="569" y="589"/>
                  </a:cubicBezTo>
                  <a:cubicBezTo>
                    <a:pt x="570" y="582"/>
                    <a:pt x="570" y="576"/>
                    <a:pt x="570" y="570"/>
                  </a:cubicBezTo>
                  <a:cubicBezTo>
                    <a:pt x="570" y="565"/>
                    <a:pt x="570" y="560"/>
                    <a:pt x="570" y="554"/>
                  </a:cubicBezTo>
                  <a:cubicBezTo>
                    <a:pt x="569" y="517"/>
                    <a:pt x="569" y="463"/>
                    <a:pt x="547" y="438"/>
                  </a:cubicBezTo>
                  <a:cubicBezTo>
                    <a:pt x="541" y="431"/>
                    <a:pt x="533" y="428"/>
                    <a:pt x="524" y="428"/>
                  </a:cubicBezTo>
                  <a:cubicBezTo>
                    <a:pt x="517" y="428"/>
                    <a:pt x="511" y="429"/>
                    <a:pt x="504" y="431"/>
                  </a:cubicBezTo>
                  <a:cubicBezTo>
                    <a:pt x="498" y="433"/>
                    <a:pt x="491" y="435"/>
                    <a:pt x="485" y="435"/>
                  </a:cubicBezTo>
                  <a:cubicBezTo>
                    <a:pt x="478" y="435"/>
                    <a:pt x="469" y="433"/>
                    <a:pt x="458" y="420"/>
                  </a:cubicBezTo>
                  <a:cubicBezTo>
                    <a:pt x="437" y="395"/>
                    <a:pt x="429" y="370"/>
                    <a:pt x="432" y="345"/>
                  </a:cubicBezTo>
                  <a:cubicBezTo>
                    <a:pt x="438" y="305"/>
                    <a:pt x="474" y="279"/>
                    <a:pt x="474" y="279"/>
                  </a:cubicBezTo>
                  <a:cubicBezTo>
                    <a:pt x="477" y="278"/>
                    <a:pt x="478" y="275"/>
                    <a:pt x="478" y="273"/>
                  </a:cubicBezTo>
                  <a:cubicBezTo>
                    <a:pt x="477" y="272"/>
                    <a:pt x="477" y="269"/>
                    <a:pt x="477" y="266"/>
                  </a:cubicBezTo>
                  <a:cubicBezTo>
                    <a:pt x="477" y="266"/>
                    <a:pt x="477" y="266"/>
                    <a:pt x="477" y="266"/>
                  </a:cubicBezTo>
                  <a:cubicBezTo>
                    <a:pt x="478" y="266"/>
                    <a:pt x="493" y="268"/>
                    <a:pt x="506" y="268"/>
                  </a:cubicBezTo>
                  <a:cubicBezTo>
                    <a:pt x="506" y="268"/>
                    <a:pt x="506" y="268"/>
                    <a:pt x="506" y="268"/>
                  </a:cubicBezTo>
                  <a:cubicBezTo>
                    <a:pt x="514" y="268"/>
                    <a:pt x="520" y="267"/>
                    <a:pt x="524" y="265"/>
                  </a:cubicBezTo>
                  <a:cubicBezTo>
                    <a:pt x="529" y="262"/>
                    <a:pt x="542" y="258"/>
                    <a:pt x="550" y="258"/>
                  </a:cubicBezTo>
                  <a:cubicBezTo>
                    <a:pt x="552" y="258"/>
                    <a:pt x="553" y="258"/>
                    <a:pt x="554" y="258"/>
                  </a:cubicBezTo>
                  <a:cubicBezTo>
                    <a:pt x="554" y="259"/>
                    <a:pt x="553" y="261"/>
                    <a:pt x="553" y="263"/>
                  </a:cubicBezTo>
                  <a:cubicBezTo>
                    <a:pt x="552" y="271"/>
                    <a:pt x="549" y="288"/>
                    <a:pt x="573" y="295"/>
                  </a:cubicBezTo>
                  <a:cubicBezTo>
                    <a:pt x="577" y="296"/>
                    <a:pt x="580" y="297"/>
                    <a:pt x="583" y="297"/>
                  </a:cubicBezTo>
                  <a:cubicBezTo>
                    <a:pt x="583" y="297"/>
                    <a:pt x="583" y="297"/>
                    <a:pt x="583" y="297"/>
                  </a:cubicBezTo>
                  <a:cubicBezTo>
                    <a:pt x="587" y="298"/>
                    <a:pt x="590" y="298"/>
                    <a:pt x="594" y="298"/>
                  </a:cubicBezTo>
                  <a:cubicBezTo>
                    <a:pt x="601" y="298"/>
                    <a:pt x="607" y="297"/>
                    <a:pt x="612" y="296"/>
                  </a:cubicBezTo>
                  <a:cubicBezTo>
                    <a:pt x="616" y="295"/>
                    <a:pt x="620" y="294"/>
                    <a:pt x="624" y="294"/>
                  </a:cubicBezTo>
                  <a:cubicBezTo>
                    <a:pt x="627" y="295"/>
                    <a:pt x="631" y="296"/>
                    <a:pt x="636" y="297"/>
                  </a:cubicBezTo>
                  <a:cubicBezTo>
                    <a:pt x="643" y="299"/>
                    <a:pt x="651" y="302"/>
                    <a:pt x="658" y="302"/>
                  </a:cubicBezTo>
                  <a:cubicBezTo>
                    <a:pt x="664" y="302"/>
                    <a:pt x="668" y="300"/>
                    <a:pt x="671" y="297"/>
                  </a:cubicBezTo>
                  <a:cubicBezTo>
                    <a:pt x="675" y="293"/>
                    <a:pt x="676" y="288"/>
                    <a:pt x="676" y="281"/>
                  </a:cubicBezTo>
                  <a:cubicBezTo>
                    <a:pt x="675" y="260"/>
                    <a:pt x="658" y="258"/>
                    <a:pt x="648" y="256"/>
                  </a:cubicBezTo>
                  <a:cubicBezTo>
                    <a:pt x="643" y="255"/>
                    <a:pt x="638" y="255"/>
                    <a:pt x="636" y="253"/>
                  </a:cubicBezTo>
                  <a:cubicBezTo>
                    <a:pt x="633" y="249"/>
                    <a:pt x="630" y="247"/>
                    <a:pt x="626" y="247"/>
                  </a:cubicBezTo>
                  <a:cubicBezTo>
                    <a:pt x="620" y="247"/>
                    <a:pt x="617" y="252"/>
                    <a:pt x="614" y="256"/>
                  </a:cubicBezTo>
                  <a:cubicBezTo>
                    <a:pt x="612" y="253"/>
                    <a:pt x="610" y="249"/>
                    <a:pt x="608" y="246"/>
                  </a:cubicBezTo>
                  <a:cubicBezTo>
                    <a:pt x="594" y="223"/>
                    <a:pt x="582" y="204"/>
                    <a:pt x="568" y="203"/>
                  </a:cubicBezTo>
                  <a:cubicBezTo>
                    <a:pt x="568" y="203"/>
                    <a:pt x="567" y="202"/>
                    <a:pt x="567" y="202"/>
                  </a:cubicBezTo>
                  <a:cubicBezTo>
                    <a:pt x="563" y="202"/>
                    <a:pt x="560" y="204"/>
                    <a:pt x="558" y="207"/>
                  </a:cubicBezTo>
                  <a:cubicBezTo>
                    <a:pt x="556" y="210"/>
                    <a:pt x="556" y="214"/>
                    <a:pt x="557" y="218"/>
                  </a:cubicBezTo>
                  <a:cubicBezTo>
                    <a:pt x="554" y="216"/>
                    <a:pt x="551" y="215"/>
                    <a:pt x="547" y="215"/>
                  </a:cubicBezTo>
                  <a:cubicBezTo>
                    <a:pt x="541" y="214"/>
                    <a:pt x="536" y="214"/>
                    <a:pt x="533" y="214"/>
                  </a:cubicBezTo>
                  <a:cubicBezTo>
                    <a:pt x="526" y="214"/>
                    <a:pt x="522" y="215"/>
                    <a:pt x="516" y="217"/>
                  </a:cubicBezTo>
                  <a:cubicBezTo>
                    <a:pt x="513" y="218"/>
                    <a:pt x="513" y="218"/>
                    <a:pt x="513" y="218"/>
                  </a:cubicBezTo>
                  <a:cubicBezTo>
                    <a:pt x="501" y="221"/>
                    <a:pt x="502" y="230"/>
                    <a:pt x="502" y="234"/>
                  </a:cubicBezTo>
                  <a:cubicBezTo>
                    <a:pt x="503" y="236"/>
                    <a:pt x="503" y="237"/>
                    <a:pt x="502" y="240"/>
                  </a:cubicBezTo>
                  <a:cubicBezTo>
                    <a:pt x="501" y="242"/>
                    <a:pt x="494" y="244"/>
                    <a:pt x="490" y="245"/>
                  </a:cubicBezTo>
                  <a:cubicBezTo>
                    <a:pt x="484" y="246"/>
                    <a:pt x="477" y="248"/>
                    <a:pt x="473" y="253"/>
                  </a:cubicBezTo>
                  <a:cubicBezTo>
                    <a:pt x="472" y="249"/>
                    <a:pt x="471" y="246"/>
                    <a:pt x="469" y="244"/>
                  </a:cubicBezTo>
                  <a:cubicBezTo>
                    <a:pt x="469" y="242"/>
                    <a:pt x="470" y="239"/>
                    <a:pt x="473" y="235"/>
                  </a:cubicBezTo>
                  <a:cubicBezTo>
                    <a:pt x="477" y="231"/>
                    <a:pt x="481" y="229"/>
                    <a:pt x="484" y="229"/>
                  </a:cubicBezTo>
                  <a:cubicBezTo>
                    <a:pt x="492" y="229"/>
                    <a:pt x="498" y="223"/>
                    <a:pt x="499" y="216"/>
                  </a:cubicBezTo>
                  <a:cubicBezTo>
                    <a:pt x="499" y="209"/>
                    <a:pt x="495" y="201"/>
                    <a:pt x="486" y="198"/>
                  </a:cubicBezTo>
                  <a:cubicBezTo>
                    <a:pt x="495" y="192"/>
                    <a:pt x="511" y="184"/>
                    <a:pt x="526" y="182"/>
                  </a:cubicBezTo>
                  <a:cubicBezTo>
                    <a:pt x="535" y="180"/>
                    <a:pt x="541" y="176"/>
                    <a:pt x="545" y="169"/>
                  </a:cubicBezTo>
                  <a:cubicBezTo>
                    <a:pt x="551" y="156"/>
                    <a:pt x="541" y="136"/>
                    <a:pt x="529" y="116"/>
                  </a:cubicBezTo>
                  <a:cubicBezTo>
                    <a:pt x="528" y="114"/>
                    <a:pt x="528" y="114"/>
                    <a:pt x="528" y="113"/>
                  </a:cubicBezTo>
                  <a:cubicBezTo>
                    <a:pt x="531" y="108"/>
                    <a:pt x="547" y="99"/>
                    <a:pt x="625" y="90"/>
                  </a:cubicBezTo>
                  <a:cubicBezTo>
                    <a:pt x="686" y="135"/>
                    <a:pt x="733" y="199"/>
                    <a:pt x="759" y="273"/>
                  </a:cubicBezTo>
                  <a:cubicBezTo>
                    <a:pt x="759" y="276"/>
                    <a:pt x="760" y="278"/>
                    <a:pt x="761" y="281"/>
                  </a:cubicBezTo>
                  <a:close/>
                  <a:moveTo>
                    <a:pt x="779" y="389"/>
                  </a:moveTo>
                  <a:cubicBezTo>
                    <a:pt x="728" y="389"/>
                    <a:pt x="728" y="389"/>
                    <a:pt x="728" y="389"/>
                  </a:cubicBezTo>
                  <a:cubicBezTo>
                    <a:pt x="741" y="364"/>
                    <a:pt x="756" y="345"/>
                    <a:pt x="774" y="334"/>
                  </a:cubicBezTo>
                  <a:cubicBezTo>
                    <a:pt x="777" y="352"/>
                    <a:pt x="779" y="370"/>
                    <a:pt x="779" y="389"/>
                  </a:cubicBezTo>
                  <a:close/>
                  <a:moveTo>
                    <a:pt x="364" y="544"/>
                  </a:moveTo>
                  <a:cubicBezTo>
                    <a:pt x="366" y="540"/>
                    <a:pt x="367" y="536"/>
                    <a:pt x="367" y="533"/>
                  </a:cubicBezTo>
                  <a:cubicBezTo>
                    <a:pt x="390" y="533"/>
                    <a:pt x="390" y="533"/>
                    <a:pt x="390" y="533"/>
                  </a:cubicBezTo>
                  <a:cubicBezTo>
                    <a:pt x="390" y="648"/>
                    <a:pt x="390" y="648"/>
                    <a:pt x="390" y="648"/>
                  </a:cubicBezTo>
                  <a:cubicBezTo>
                    <a:pt x="272" y="648"/>
                    <a:pt x="272" y="648"/>
                    <a:pt x="272" y="648"/>
                  </a:cubicBezTo>
                  <a:cubicBezTo>
                    <a:pt x="282" y="636"/>
                    <a:pt x="295" y="624"/>
                    <a:pt x="308" y="612"/>
                  </a:cubicBezTo>
                  <a:cubicBezTo>
                    <a:pt x="331" y="590"/>
                    <a:pt x="354" y="567"/>
                    <a:pt x="364" y="544"/>
                  </a:cubicBezTo>
                  <a:close/>
                  <a:moveTo>
                    <a:pt x="368" y="519"/>
                  </a:moveTo>
                  <a:cubicBezTo>
                    <a:pt x="360" y="462"/>
                    <a:pt x="258" y="415"/>
                    <a:pt x="245" y="409"/>
                  </a:cubicBezTo>
                  <a:cubicBezTo>
                    <a:pt x="239" y="406"/>
                    <a:pt x="232" y="404"/>
                    <a:pt x="225" y="403"/>
                  </a:cubicBezTo>
                  <a:cubicBezTo>
                    <a:pt x="390" y="403"/>
                    <a:pt x="390" y="403"/>
                    <a:pt x="390" y="403"/>
                  </a:cubicBezTo>
                  <a:cubicBezTo>
                    <a:pt x="390" y="519"/>
                    <a:pt x="390" y="519"/>
                    <a:pt x="390" y="519"/>
                  </a:cubicBezTo>
                  <a:lnTo>
                    <a:pt x="368" y="519"/>
                  </a:lnTo>
                  <a:close/>
                  <a:moveTo>
                    <a:pt x="266" y="144"/>
                  </a:moveTo>
                  <a:cubicBezTo>
                    <a:pt x="390" y="144"/>
                    <a:pt x="390" y="144"/>
                    <a:pt x="390" y="144"/>
                  </a:cubicBezTo>
                  <a:cubicBezTo>
                    <a:pt x="390" y="259"/>
                    <a:pt x="390" y="259"/>
                    <a:pt x="390" y="259"/>
                  </a:cubicBezTo>
                  <a:cubicBezTo>
                    <a:pt x="222" y="259"/>
                    <a:pt x="222" y="259"/>
                    <a:pt x="222" y="259"/>
                  </a:cubicBezTo>
                  <a:cubicBezTo>
                    <a:pt x="225" y="246"/>
                    <a:pt x="228" y="233"/>
                    <a:pt x="231" y="221"/>
                  </a:cubicBezTo>
                  <a:cubicBezTo>
                    <a:pt x="244" y="216"/>
                    <a:pt x="259" y="212"/>
                    <a:pt x="276" y="208"/>
                  </a:cubicBezTo>
                  <a:cubicBezTo>
                    <a:pt x="288" y="206"/>
                    <a:pt x="292" y="200"/>
                    <a:pt x="293" y="195"/>
                  </a:cubicBezTo>
                  <a:cubicBezTo>
                    <a:pt x="296" y="183"/>
                    <a:pt x="287" y="167"/>
                    <a:pt x="266" y="144"/>
                  </a:cubicBezTo>
                  <a:close/>
                  <a:moveTo>
                    <a:pt x="292" y="130"/>
                  </a:moveTo>
                  <a:cubicBezTo>
                    <a:pt x="263" y="130"/>
                    <a:pt x="263" y="130"/>
                    <a:pt x="263" y="130"/>
                  </a:cubicBezTo>
                  <a:cubicBezTo>
                    <a:pt x="267" y="123"/>
                    <a:pt x="271" y="115"/>
                    <a:pt x="274" y="109"/>
                  </a:cubicBezTo>
                  <a:cubicBezTo>
                    <a:pt x="279" y="116"/>
                    <a:pt x="285" y="124"/>
                    <a:pt x="292" y="130"/>
                  </a:cubicBezTo>
                  <a:close/>
                  <a:moveTo>
                    <a:pt x="447" y="40"/>
                  </a:moveTo>
                  <a:cubicBezTo>
                    <a:pt x="450" y="38"/>
                    <a:pt x="453" y="36"/>
                    <a:pt x="454" y="33"/>
                  </a:cubicBezTo>
                  <a:cubicBezTo>
                    <a:pt x="477" y="48"/>
                    <a:pt x="499" y="72"/>
                    <a:pt x="518" y="104"/>
                  </a:cubicBezTo>
                  <a:cubicBezTo>
                    <a:pt x="517" y="105"/>
                    <a:pt x="516" y="106"/>
                    <a:pt x="516" y="107"/>
                  </a:cubicBezTo>
                  <a:cubicBezTo>
                    <a:pt x="514" y="111"/>
                    <a:pt x="513" y="116"/>
                    <a:pt x="517" y="123"/>
                  </a:cubicBezTo>
                  <a:cubicBezTo>
                    <a:pt x="518" y="125"/>
                    <a:pt x="519" y="127"/>
                    <a:pt x="520" y="130"/>
                  </a:cubicBezTo>
                  <a:cubicBezTo>
                    <a:pt x="496" y="130"/>
                    <a:pt x="496" y="130"/>
                    <a:pt x="496" y="130"/>
                  </a:cubicBezTo>
                  <a:cubicBezTo>
                    <a:pt x="492" y="129"/>
                    <a:pt x="488" y="128"/>
                    <a:pt x="483" y="127"/>
                  </a:cubicBezTo>
                  <a:cubicBezTo>
                    <a:pt x="482" y="127"/>
                    <a:pt x="482" y="127"/>
                    <a:pt x="481" y="127"/>
                  </a:cubicBezTo>
                  <a:cubicBezTo>
                    <a:pt x="477" y="127"/>
                    <a:pt x="475" y="128"/>
                    <a:pt x="473" y="130"/>
                  </a:cubicBezTo>
                  <a:cubicBezTo>
                    <a:pt x="404" y="130"/>
                    <a:pt x="404" y="130"/>
                    <a:pt x="404" y="130"/>
                  </a:cubicBezTo>
                  <a:cubicBezTo>
                    <a:pt x="404" y="99"/>
                    <a:pt x="404" y="99"/>
                    <a:pt x="404" y="99"/>
                  </a:cubicBezTo>
                  <a:cubicBezTo>
                    <a:pt x="416" y="94"/>
                    <a:pt x="425" y="87"/>
                    <a:pt x="426" y="72"/>
                  </a:cubicBezTo>
                  <a:cubicBezTo>
                    <a:pt x="426" y="49"/>
                    <a:pt x="438" y="44"/>
                    <a:pt x="447" y="40"/>
                  </a:cubicBezTo>
                  <a:close/>
                  <a:moveTo>
                    <a:pt x="477" y="210"/>
                  </a:moveTo>
                  <a:cubicBezTo>
                    <a:pt x="482" y="211"/>
                    <a:pt x="484" y="212"/>
                    <a:pt x="484" y="213"/>
                  </a:cubicBezTo>
                  <a:cubicBezTo>
                    <a:pt x="485" y="214"/>
                    <a:pt x="485" y="214"/>
                    <a:pt x="485" y="214"/>
                  </a:cubicBezTo>
                  <a:cubicBezTo>
                    <a:pt x="485" y="215"/>
                    <a:pt x="485" y="215"/>
                    <a:pt x="484" y="215"/>
                  </a:cubicBezTo>
                  <a:cubicBezTo>
                    <a:pt x="473" y="215"/>
                    <a:pt x="462" y="225"/>
                    <a:pt x="457" y="234"/>
                  </a:cubicBezTo>
                  <a:cubicBezTo>
                    <a:pt x="453" y="244"/>
                    <a:pt x="455" y="249"/>
                    <a:pt x="458" y="252"/>
                  </a:cubicBezTo>
                  <a:cubicBezTo>
                    <a:pt x="459" y="253"/>
                    <a:pt x="460" y="256"/>
                    <a:pt x="461" y="259"/>
                  </a:cubicBezTo>
                  <a:cubicBezTo>
                    <a:pt x="404" y="259"/>
                    <a:pt x="404" y="259"/>
                    <a:pt x="404" y="259"/>
                  </a:cubicBezTo>
                  <a:cubicBezTo>
                    <a:pt x="404" y="144"/>
                    <a:pt x="404" y="144"/>
                    <a:pt x="404" y="144"/>
                  </a:cubicBezTo>
                  <a:cubicBezTo>
                    <a:pt x="447" y="144"/>
                    <a:pt x="447" y="144"/>
                    <a:pt x="447" y="144"/>
                  </a:cubicBezTo>
                  <a:cubicBezTo>
                    <a:pt x="445" y="147"/>
                    <a:pt x="444" y="151"/>
                    <a:pt x="444" y="154"/>
                  </a:cubicBezTo>
                  <a:cubicBezTo>
                    <a:pt x="443" y="165"/>
                    <a:pt x="448" y="174"/>
                    <a:pt x="457" y="176"/>
                  </a:cubicBezTo>
                  <a:cubicBezTo>
                    <a:pt x="458" y="176"/>
                    <a:pt x="459" y="176"/>
                    <a:pt x="460" y="176"/>
                  </a:cubicBezTo>
                  <a:cubicBezTo>
                    <a:pt x="468" y="176"/>
                    <a:pt x="475" y="170"/>
                    <a:pt x="476" y="160"/>
                  </a:cubicBezTo>
                  <a:cubicBezTo>
                    <a:pt x="477" y="158"/>
                    <a:pt x="477" y="155"/>
                    <a:pt x="477" y="153"/>
                  </a:cubicBezTo>
                  <a:cubicBezTo>
                    <a:pt x="478" y="155"/>
                    <a:pt x="480" y="156"/>
                    <a:pt x="482" y="158"/>
                  </a:cubicBezTo>
                  <a:cubicBezTo>
                    <a:pt x="482" y="159"/>
                    <a:pt x="481" y="159"/>
                    <a:pt x="481" y="160"/>
                  </a:cubicBezTo>
                  <a:cubicBezTo>
                    <a:pt x="476" y="167"/>
                    <a:pt x="470" y="176"/>
                    <a:pt x="474" y="183"/>
                  </a:cubicBezTo>
                  <a:cubicBezTo>
                    <a:pt x="475" y="184"/>
                    <a:pt x="476" y="185"/>
                    <a:pt x="478" y="187"/>
                  </a:cubicBezTo>
                  <a:cubicBezTo>
                    <a:pt x="471" y="191"/>
                    <a:pt x="467" y="196"/>
                    <a:pt x="467" y="201"/>
                  </a:cubicBezTo>
                  <a:cubicBezTo>
                    <a:pt x="467" y="202"/>
                    <a:pt x="468" y="209"/>
                    <a:pt x="477" y="210"/>
                  </a:cubicBezTo>
                  <a:close/>
                  <a:moveTo>
                    <a:pt x="424" y="389"/>
                  </a:moveTo>
                  <a:cubicBezTo>
                    <a:pt x="404" y="389"/>
                    <a:pt x="404" y="389"/>
                    <a:pt x="404" y="389"/>
                  </a:cubicBezTo>
                  <a:cubicBezTo>
                    <a:pt x="404" y="273"/>
                    <a:pt x="404" y="273"/>
                    <a:pt x="404" y="273"/>
                  </a:cubicBezTo>
                  <a:cubicBezTo>
                    <a:pt x="459" y="273"/>
                    <a:pt x="459" y="273"/>
                    <a:pt x="459" y="273"/>
                  </a:cubicBezTo>
                  <a:cubicBezTo>
                    <a:pt x="447" y="284"/>
                    <a:pt x="423" y="308"/>
                    <a:pt x="418" y="343"/>
                  </a:cubicBezTo>
                  <a:cubicBezTo>
                    <a:pt x="416" y="358"/>
                    <a:pt x="418" y="374"/>
                    <a:pt x="424" y="389"/>
                  </a:cubicBezTo>
                  <a:close/>
                  <a:moveTo>
                    <a:pt x="390" y="389"/>
                  </a:moveTo>
                  <a:cubicBezTo>
                    <a:pt x="210" y="389"/>
                    <a:pt x="210" y="389"/>
                    <a:pt x="210" y="389"/>
                  </a:cubicBezTo>
                  <a:cubicBezTo>
                    <a:pt x="210" y="350"/>
                    <a:pt x="214" y="311"/>
                    <a:pt x="220" y="273"/>
                  </a:cubicBezTo>
                  <a:cubicBezTo>
                    <a:pt x="390" y="273"/>
                    <a:pt x="390" y="273"/>
                    <a:pt x="390" y="273"/>
                  </a:cubicBezTo>
                  <a:lnTo>
                    <a:pt x="390" y="389"/>
                  </a:lnTo>
                  <a:close/>
                  <a:moveTo>
                    <a:pt x="494" y="144"/>
                  </a:moveTo>
                  <a:cubicBezTo>
                    <a:pt x="493" y="145"/>
                    <a:pt x="493" y="146"/>
                    <a:pt x="493" y="147"/>
                  </a:cubicBezTo>
                  <a:cubicBezTo>
                    <a:pt x="492" y="147"/>
                    <a:pt x="492" y="147"/>
                    <a:pt x="491" y="147"/>
                  </a:cubicBezTo>
                  <a:cubicBezTo>
                    <a:pt x="490" y="147"/>
                    <a:pt x="489" y="145"/>
                    <a:pt x="487" y="144"/>
                  </a:cubicBezTo>
                  <a:lnTo>
                    <a:pt x="494" y="144"/>
                  </a:lnTo>
                  <a:close/>
                  <a:moveTo>
                    <a:pt x="488" y="175"/>
                  </a:moveTo>
                  <a:cubicBezTo>
                    <a:pt x="489" y="172"/>
                    <a:pt x="491" y="170"/>
                    <a:pt x="492" y="168"/>
                  </a:cubicBezTo>
                  <a:cubicBezTo>
                    <a:pt x="493" y="167"/>
                    <a:pt x="494" y="166"/>
                    <a:pt x="494" y="165"/>
                  </a:cubicBezTo>
                  <a:cubicBezTo>
                    <a:pt x="496" y="168"/>
                    <a:pt x="498" y="170"/>
                    <a:pt x="500" y="172"/>
                  </a:cubicBezTo>
                  <a:cubicBezTo>
                    <a:pt x="498" y="173"/>
                    <a:pt x="494" y="174"/>
                    <a:pt x="488" y="175"/>
                  </a:cubicBezTo>
                  <a:close/>
                  <a:moveTo>
                    <a:pt x="463" y="158"/>
                  </a:moveTo>
                  <a:cubicBezTo>
                    <a:pt x="462" y="160"/>
                    <a:pt x="461" y="162"/>
                    <a:pt x="460" y="162"/>
                  </a:cubicBezTo>
                  <a:cubicBezTo>
                    <a:pt x="460" y="162"/>
                    <a:pt x="460" y="162"/>
                    <a:pt x="460" y="162"/>
                  </a:cubicBezTo>
                  <a:cubicBezTo>
                    <a:pt x="459" y="162"/>
                    <a:pt x="458" y="160"/>
                    <a:pt x="458" y="159"/>
                  </a:cubicBezTo>
                  <a:cubicBezTo>
                    <a:pt x="457" y="154"/>
                    <a:pt x="459" y="149"/>
                    <a:pt x="460" y="149"/>
                  </a:cubicBezTo>
                  <a:cubicBezTo>
                    <a:pt x="462" y="149"/>
                    <a:pt x="463" y="153"/>
                    <a:pt x="463" y="158"/>
                  </a:cubicBezTo>
                  <a:close/>
                  <a:moveTo>
                    <a:pt x="516" y="170"/>
                  </a:moveTo>
                  <a:cubicBezTo>
                    <a:pt x="515" y="165"/>
                    <a:pt x="512" y="161"/>
                    <a:pt x="508" y="160"/>
                  </a:cubicBezTo>
                  <a:cubicBezTo>
                    <a:pt x="506" y="158"/>
                    <a:pt x="506" y="152"/>
                    <a:pt x="507" y="150"/>
                  </a:cubicBezTo>
                  <a:cubicBezTo>
                    <a:pt x="508" y="148"/>
                    <a:pt x="509" y="146"/>
                    <a:pt x="509" y="144"/>
                  </a:cubicBezTo>
                  <a:cubicBezTo>
                    <a:pt x="528" y="144"/>
                    <a:pt x="528" y="144"/>
                    <a:pt x="528" y="144"/>
                  </a:cubicBezTo>
                  <a:cubicBezTo>
                    <a:pt x="531" y="152"/>
                    <a:pt x="534" y="159"/>
                    <a:pt x="532" y="164"/>
                  </a:cubicBezTo>
                  <a:cubicBezTo>
                    <a:pt x="531" y="166"/>
                    <a:pt x="528" y="167"/>
                    <a:pt x="523" y="168"/>
                  </a:cubicBezTo>
                  <a:cubicBezTo>
                    <a:pt x="521" y="168"/>
                    <a:pt x="519" y="169"/>
                    <a:pt x="516" y="170"/>
                  </a:cubicBezTo>
                  <a:close/>
                  <a:moveTo>
                    <a:pt x="390" y="130"/>
                  </a:moveTo>
                  <a:cubicBezTo>
                    <a:pt x="342" y="130"/>
                    <a:pt x="342" y="130"/>
                    <a:pt x="342" y="130"/>
                  </a:cubicBezTo>
                  <a:cubicBezTo>
                    <a:pt x="344" y="127"/>
                    <a:pt x="346" y="125"/>
                    <a:pt x="347" y="122"/>
                  </a:cubicBezTo>
                  <a:cubicBezTo>
                    <a:pt x="351" y="116"/>
                    <a:pt x="354" y="111"/>
                    <a:pt x="362" y="108"/>
                  </a:cubicBezTo>
                  <a:cubicBezTo>
                    <a:pt x="367" y="107"/>
                    <a:pt x="374" y="105"/>
                    <a:pt x="380" y="104"/>
                  </a:cubicBezTo>
                  <a:cubicBezTo>
                    <a:pt x="383" y="104"/>
                    <a:pt x="387" y="103"/>
                    <a:pt x="390" y="103"/>
                  </a:cubicBezTo>
                  <a:lnTo>
                    <a:pt x="390" y="130"/>
                  </a:lnTo>
                  <a:close/>
                  <a:moveTo>
                    <a:pt x="208" y="259"/>
                  </a:moveTo>
                  <a:cubicBezTo>
                    <a:pt x="176" y="259"/>
                    <a:pt x="176" y="259"/>
                    <a:pt x="176" y="259"/>
                  </a:cubicBezTo>
                  <a:cubicBezTo>
                    <a:pt x="184" y="247"/>
                    <a:pt x="197" y="237"/>
                    <a:pt x="215" y="228"/>
                  </a:cubicBezTo>
                  <a:cubicBezTo>
                    <a:pt x="212" y="238"/>
                    <a:pt x="210" y="249"/>
                    <a:pt x="208" y="259"/>
                  </a:cubicBezTo>
                  <a:close/>
                  <a:moveTo>
                    <a:pt x="165" y="328"/>
                  </a:moveTo>
                  <a:cubicBezTo>
                    <a:pt x="170" y="323"/>
                    <a:pt x="169" y="316"/>
                    <a:pt x="167" y="307"/>
                  </a:cubicBezTo>
                  <a:cubicBezTo>
                    <a:pt x="166" y="297"/>
                    <a:pt x="165" y="286"/>
                    <a:pt x="169" y="273"/>
                  </a:cubicBezTo>
                  <a:cubicBezTo>
                    <a:pt x="206" y="273"/>
                    <a:pt x="206" y="273"/>
                    <a:pt x="206" y="273"/>
                  </a:cubicBezTo>
                  <a:cubicBezTo>
                    <a:pt x="200" y="311"/>
                    <a:pt x="196" y="350"/>
                    <a:pt x="196" y="389"/>
                  </a:cubicBezTo>
                  <a:cubicBezTo>
                    <a:pt x="143" y="389"/>
                    <a:pt x="143" y="389"/>
                    <a:pt x="143" y="389"/>
                  </a:cubicBezTo>
                  <a:cubicBezTo>
                    <a:pt x="139" y="375"/>
                    <a:pt x="133" y="360"/>
                    <a:pt x="116" y="360"/>
                  </a:cubicBezTo>
                  <a:cubicBezTo>
                    <a:pt x="107" y="360"/>
                    <a:pt x="98" y="357"/>
                    <a:pt x="92" y="351"/>
                  </a:cubicBezTo>
                  <a:cubicBezTo>
                    <a:pt x="89" y="348"/>
                    <a:pt x="85" y="342"/>
                    <a:pt x="85" y="335"/>
                  </a:cubicBezTo>
                  <a:cubicBezTo>
                    <a:pt x="85" y="325"/>
                    <a:pt x="88" y="296"/>
                    <a:pt x="117" y="296"/>
                  </a:cubicBezTo>
                  <a:cubicBezTo>
                    <a:pt x="132" y="296"/>
                    <a:pt x="134" y="303"/>
                    <a:pt x="137" y="314"/>
                  </a:cubicBezTo>
                  <a:cubicBezTo>
                    <a:pt x="139" y="321"/>
                    <a:pt x="142" y="333"/>
                    <a:pt x="154" y="333"/>
                  </a:cubicBezTo>
                  <a:cubicBezTo>
                    <a:pt x="159" y="333"/>
                    <a:pt x="162" y="331"/>
                    <a:pt x="165" y="328"/>
                  </a:cubicBezTo>
                  <a:close/>
                  <a:moveTo>
                    <a:pt x="186" y="403"/>
                  </a:moveTo>
                  <a:cubicBezTo>
                    <a:pt x="178" y="404"/>
                    <a:pt x="171" y="406"/>
                    <a:pt x="165" y="407"/>
                  </a:cubicBezTo>
                  <a:cubicBezTo>
                    <a:pt x="159" y="409"/>
                    <a:pt x="153" y="410"/>
                    <a:pt x="150" y="410"/>
                  </a:cubicBezTo>
                  <a:cubicBezTo>
                    <a:pt x="149" y="409"/>
                    <a:pt x="148" y="406"/>
                    <a:pt x="147" y="403"/>
                  </a:cubicBezTo>
                  <a:lnTo>
                    <a:pt x="186" y="403"/>
                  </a:lnTo>
                  <a:close/>
                  <a:moveTo>
                    <a:pt x="404" y="403"/>
                  </a:moveTo>
                  <a:cubicBezTo>
                    <a:pt x="430" y="403"/>
                    <a:pt x="430" y="403"/>
                    <a:pt x="430" y="403"/>
                  </a:cubicBezTo>
                  <a:cubicBezTo>
                    <a:pt x="434" y="412"/>
                    <a:pt x="440" y="420"/>
                    <a:pt x="447" y="429"/>
                  </a:cubicBezTo>
                  <a:cubicBezTo>
                    <a:pt x="458" y="442"/>
                    <a:pt x="470" y="449"/>
                    <a:pt x="485" y="449"/>
                  </a:cubicBezTo>
                  <a:cubicBezTo>
                    <a:pt x="493" y="449"/>
                    <a:pt x="501" y="446"/>
                    <a:pt x="508" y="445"/>
                  </a:cubicBezTo>
                  <a:cubicBezTo>
                    <a:pt x="514" y="443"/>
                    <a:pt x="519" y="442"/>
                    <a:pt x="524" y="442"/>
                  </a:cubicBezTo>
                  <a:cubicBezTo>
                    <a:pt x="529" y="442"/>
                    <a:pt x="533" y="443"/>
                    <a:pt x="537" y="448"/>
                  </a:cubicBezTo>
                  <a:cubicBezTo>
                    <a:pt x="549" y="462"/>
                    <a:pt x="553" y="491"/>
                    <a:pt x="555" y="519"/>
                  </a:cubicBezTo>
                  <a:cubicBezTo>
                    <a:pt x="404" y="519"/>
                    <a:pt x="404" y="519"/>
                    <a:pt x="404" y="519"/>
                  </a:cubicBezTo>
                  <a:lnTo>
                    <a:pt x="404" y="403"/>
                  </a:lnTo>
                  <a:close/>
                  <a:moveTo>
                    <a:pt x="516" y="232"/>
                  </a:moveTo>
                  <a:cubicBezTo>
                    <a:pt x="516" y="232"/>
                    <a:pt x="516" y="231"/>
                    <a:pt x="516" y="231"/>
                  </a:cubicBezTo>
                  <a:cubicBezTo>
                    <a:pt x="516" y="231"/>
                    <a:pt x="517" y="231"/>
                    <a:pt x="517" y="231"/>
                  </a:cubicBezTo>
                  <a:cubicBezTo>
                    <a:pt x="520" y="230"/>
                    <a:pt x="520" y="230"/>
                    <a:pt x="520" y="230"/>
                  </a:cubicBezTo>
                  <a:cubicBezTo>
                    <a:pt x="529" y="227"/>
                    <a:pt x="530" y="227"/>
                    <a:pt x="546" y="228"/>
                  </a:cubicBezTo>
                  <a:cubicBezTo>
                    <a:pt x="552" y="229"/>
                    <a:pt x="555" y="234"/>
                    <a:pt x="559" y="241"/>
                  </a:cubicBezTo>
                  <a:cubicBezTo>
                    <a:pt x="560" y="243"/>
                    <a:pt x="561" y="245"/>
                    <a:pt x="562" y="247"/>
                  </a:cubicBezTo>
                  <a:cubicBezTo>
                    <a:pt x="559" y="245"/>
                    <a:pt x="555" y="244"/>
                    <a:pt x="550" y="244"/>
                  </a:cubicBezTo>
                  <a:cubicBezTo>
                    <a:pt x="539" y="244"/>
                    <a:pt x="523" y="249"/>
                    <a:pt x="517" y="253"/>
                  </a:cubicBezTo>
                  <a:cubicBezTo>
                    <a:pt x="517" y="253"/>
                    <a:pt x="515" y="254"/>
                    <a:pt x="506" y="254"/>
                  </a:cubicBezTo>
                  <a:cubicBezTo>
                    <a:pt x="506" y="254"/>
                    <a:pt x="506" y="254"/>
                    <a:pt x="506" y="254"/>
                  </a:cubicBezTo>
                  <a:cubicBezTo>
                    <a:pt x="505" y="254"/>
                    <a:pt x="505" y="254"/>
                    <a:pt x="505" y="254"/>
                  </a:cubicBezTo>
                  <a:cubicBezTo>
                    <a:pt x="509" y="252"/>
                    <a:pt x="512" y="250"/>
                    <a:pt x="514" y="246"/>
                  </a:cubicBezTo>
                  <a:cubicBezTo>
                    <a:pt x="517" y="240"/>
                    <a:pt x="517" y="235"/>
                    <a:pt x="516" y="232"/>
                  </a:cubicBezTo>
                  <a:close/>
                  <a:moveTo>
                    <a:pt x="567" y="252"/>
                  </a:moveTo>
                  <a:cubicBezTo>
                    <a:pt x="568" y="254"/>
                    <a:pt x="569" y="255"/>
                    <a:pt x="571" y="255"/>
                  </a:cubicBezTo>
                  <a:cubicBezTo>
                    <a:pt x="573" y="264"/>
                    <a:pt x="574" y="272"/>
                    <a:pt x="576" y="281"/>
                  </a:cubicBezTo>
                  <a:cubicBezTo>
                    <a:pt x="565" y="278"/>
                    <a:pt x="566" y="273"/>
                    <a:pt x="567" y="265"/>
                  </a:cubicBezTo>
                  <a:cubicBezTo>
                    <a:pt x="568" y="261"/>
                    <a:pt x="568" y="256"/>
                    <a:pt x="567" y="252"/>
                  </a:cubicBezTo>
                  <a:close/>
                  <a:moveTo>
                    <a:pt x="590" y="284"/>
                  </a:moveTo>
                  <a:cubicBezTo>
                    <a:pt x="589" y="273"/>
                    <a:pt x="587" y="262"/>
                    <a:pt x="585" y="251"/>
                  </a:cubicBezTo>
                  <a:cubicBezTo>
                    <a:pt x="587" y="245"/>
                    <a:pt x="583" y="239"/>
                    <a:pt x="578" y="228"/>
                  </a:cubicBezTo>
                  <a:cubicBezTo>
                    <a:pt x="577" y="226"/>
                    <a:pt x="575" y="224"/>
                    <a:pt x="574" y="221"/>
                  </a:cubicBezTo>
                  <a:cubicBezTo>
                    <a:pt x="582" y="229"/>
                    <a:pt x="591" y="245"/>
                    <a:pt x="596" y="253"/>
                  </a:cubicBezTo>
                  <a:cubicBezTo>
                    <a:pt x="601" y="261"/>
                    <a:pt x="604" y="266"/>
                    <a:pt x="607" y="269"/>
                  </a:cubicBezTo>
                  <a:cubicBezTo>
                    <a:pt x="609" y="272"/>
                    <a:pt x="612" y="272"/>
                    <a:pt x="614" y="272"/>
                  </a:cubicBezTo>
                  <a:cubicBezTo>
                    <a:pt x="614" y="272"/>
                    <a:pt x="614" y="272"/>
                    <a:pt x="614" y="272"/>
                  </a:cubicBezTo>
                  <a:cubicBezTo>
                    <a:pt x="620" y="272"/>
                    <a:pt x="623" y="267"/>
                    <a:pt x="625" y="264"/>
                  </a:cubicBezTo>
                  <a:cubicBezTo>
                    <a:pt x="626" y="263"/>
                    <a:pt x="626" y="263"/>
                    <a:pt x="626" y="262"/>
                  </a:cubicBezTo>
                  <a:cubicBezTo>
                    <a:pt x="632" y="268"/>
                    <a:pt x="639" y="269"/>
                    <a:pt x="646" y="270"/>
                  </a:cubicBezTo>
                  <a:cubicBezTo>
                    <a:pt x="658" y="272"/>
                    <a:pt x="662" y="273"/>
                    <a:pt x="662" y="282"/>
                  </a:cubicBezTo>
                  <a:cubicBezTo>
                    <a:pt x="662" y="285"/>
                    <a:pt x="662" y="286"/>
                    <a:pt x="661" y="287"/>
                  </a:cubicBezTo>
                  <a:cubicBezTo>
                    <a:pt x="661" y="288"/>
                    <a:pt x="660" y="288"/>
                    <a:pt x="658" y="288"/>
                  </a:cubicBezTo>
                  <a:cubicBezTo>
                    <a:pt x="653" y="288"/>
                    <a:pt x="646" y="286"/>
                    <a:pt x="640" y="284"/>
                  </a:cubicBezTo>
                  <a:cubicBezTo>
                    <a:pt x="635" y="282"/>
                    <a:pt x="630" y="281"/>
                    <a:pt x="626" y="280"/>
                  </a:cubicBezTo>
                  <a:cubicBezTo>
                    <a:pt x="625" y="280"/>
                    <a:pt x="623" y="280"/>
                    <a:pt x="622" y="280"/>
                  </a:cubicBezTo>
                  <a:cubicBezTo>
                    <a:pt x="617" y="280"/>
                    <a:pt x="612" y="281"/>
                    <a:pt x="608" y="282"/>
                  </a:cubicBezTo>
                  <a:cubicBezTo>
                    <a:pt x="604" y="283"/>
                    <a:pt x="599" y="284"/>
                    <a:pt x="594" y="284"/>
                  </a:cubicBezTo>
                  <a:cubicBezTo>
                    <a:pt x="593" y="284"/>
                    <a:pt x="592" y="284"/>
                    <a:pt x="590" y="284"/>
                  </a:cubicBezTo>
                  <a:close/>
                  <a:moveTo>
                    <a:pt x="529" y="96"/>
                  </a:moveTo>
                  <a:cubicBezTo>
                    <a:pt x="509" y="62"/>
                    <a:pt x="485" y="35"/>
                    <a:pt x="460" y="19"/>
                  </a:cubicBezTo>
                  <a:cubicBezTo>
                    <a:pt x="514" y="28"/>
                    <a:pt x="564" y="49"/>
                    <a:pt x="608" y="78"/>
                  </a:cubicBezTo>
                  <a:cubicBezTo>
                    <a:pt x="568" y="83"/>
                    <a:pt x="543" y="88"/>
                    <a:pt x="529" y="96"/>
                  </a:cubicBezTo>
                  <a:close/>
                  <a:moveTo>
                    <a:pt x="390" y="662"/>
                  </a:moveTo>
                  <a:cubicBezTo>
                    <a:pt x="390" y="777"/>
                    <a:pt x="390" y="777"/>
                    <a:pt x="390" y="777"/>
                  </a:cubicBezTo>
                  <a:cubicBezTo>
                    <a:pt x="343" y="774"/>
                    <a:pt x="297" y="732"/>
                    <a:pt x="263" y="662"/>
                  </a:cubicBezTo>
                  <a:lnTo>
                    <a:pt x="390" y="662"/>
                  </a:lnTo>
                  <a:close/>
                  <a:moveTo>
                    <a:pt x="404" y="662"/>
                  </a:moveTo>
                  <a:cubicBezTo>
                    <a:pt x="531" y="662"/>
                    <a:pt x="531" y="662"/>
                    <a:pt x="531" y="662"/>
                  </a:cubicBezTo>
                  <a:cubicBezTo>
                    <a:pt x="498" y="732"/>
                    <a:pt x="453" y="774"/>
                    <a:pt x="404" y="777"/>
                  </a:cubicBezTo>
                  <a:lnTo>
                    <a:pt x="404" y="662"/>
                  </a:lnTo>
                  <a:close/>
                  <a:moveTo>
                    <a:pt x="404" y="648"/>
                  </a:moveTo>
                  <a:cubicBezTo>
                    <a:pt x="404" y="533"/>
                    <a:pt x="404" y="533"/>
                    <a:pt x="404" y="533"/>
                  </a:cubicBezTo>
                  <a:cubicBezTo>
                    <a:pt x="555" y="533"/>
                    <a:pt x="555" y="533"/>
                    <a:pt x="555" y="533"/>
                  </a:cubicBezTo>
                  <a:cubicBezTo>
                    <a:pt x="555" y="540"/>
                    <a:pt x="556" y="547"/>
                    <a:pt x="556" y="554"/>
                  </a:cubicBezTo>
                  <a:cubicBezTo>
                    <a:pt x="556" y="560"/>
                    <a:pt x="556" y="566"/>
                    <a:pt x="556" y="570"/>
                  </a:cubicBezTo>
                  <a:cubicBezTo>
                    <a:pt x="556" y="575"/>
                    <a:pt x="556" y="582"/>
                    <a:pt x="555" y="588"/>
                  </a:cubicBezTo>
                  <a:cubicBezTo>
                    <a:pt x="555" y="593"/>
                    <a:pt x="554" y="598"/>
                    <a:pt x="554" y="603"/>
                  </a:cubicBezTo>
                  <a:cubicBezTo>
                    <a:pt x="549" y="619"/>
                    <a:pt x="544" y="634"/>
                    <a:pt x="538" y="648"/>
                  </a:cubicBezTo>
                  <a:lnTo>
                    <a:pt x="404" y="648"/>
                  </a:lnTo>
                  <a:close/>
                  <a:moveTo>
                    <a:pt x="704" y="572"/>
                  </a:moveTo>
                  <a:cubicBezTo>
                    <a:pt x="700" y="580"/>
                    <a:pt x="697" y="584"/>
                    <a:pt x="695" y="585"/>
                  </a:cubicBezTo>
                  <a:cubicBezTo>
                    <a:pt x="695" y="582"/>
                    <a:pt x="695" y="574"/>
                    <a:pt x="699" y="561"/>
                  </a:cubicBezTo>
                  <a:cubicBezTo>
                    <a:pt x="703" y="547"/>
                    <a:pt x="708" y="537"/>
                    <a:pt x="712" y="533"/>
                  </a:cubicBezTo>
                  <a:cubicBezTo>
                    <a:pt x="712" y="540"/>
                    <a:pt x="710" y="557"/>
                    <a:pt x="704" y="572"/>
                  </a:cubicBezTo>
                  <a:close/>
                  <a:moveTo>
                    <a:pt x="720" y="519"/>
                  </a:moveTo>
                  <a:cubicBezTo>
                    <a:pt x="719" y="518"/>
                    <a:pt x="718" y="517"/>
                    <a:pt x="716" y="517"/>
                  </a:cubicBezTo>
                  <a:cubicBezTo>
                    <a:pt x="715" y="517"/>
                    <a:pt x="715" y="517"/>
                    <a:pt x="714" y="517"/>
                  </a:cubicBezTo>
                  <a:cubicBezTo>
                    <a:pt x="711" y="517"/>
                    <a:pt x="709" y="517"/>
                    <a:pt x="707" y="519"/>
                  </a:cubicBezTo>
                  <a:cubicBezTo>
                    <a:pt x="691" y="519"/>
                    <a:pt x="691" y="519"/>
                    <a:pt x="691" y="519"/>
                  </a:cubicBezTo>
                  <a:cubicBezTo>
                    <a:pt x="693" y="512"/>
                    <a:pt x="694" y="505"/>
                    <a:pt x="695" y="499"/>
                  </a:cubicBezTo>
                  <a:cubicBezTo>
                    <a:pt x="695" y="494"/>
                    <a:pt x="696" y="490"/>
                    <a:pt x="697" y="486"/>
                  </a:cubicBezTo>
                  <a:cubicBezTo>
                    <a:pt x="699" y="473"/>
                    <a:pt x="706" y="438"/>
                    <a:pt x="721" y="404"/>
                  </a:cubicBezTo>
                  <a:cubicBezTo>
                    <a:pt x="721" y="404"/>
                    <a:pt x="721" y="403"/>
                    <a:pt x="721" y="403"/>
                  </a:cubicBezTo>
                  <a:cubicBezTo>
                    <a:pt x="779" y="403"/>
                    <a:pt x="779" y="403"/>
                    <a:pt x="779" y="403"/>
                  </a:cubicBezTo>
                  <a:cubicBezTo>
                    <a:pt x="778" y="443"/>
                    <a:pt x="771" y="482"/>
                    <a:pt x="759" y="519"/>
                  </a:cubicBezTo>
                  <a:lnTo>
                    <a:pt x="720" y="519"/>
                  </a:lnTo>
                  <a:close/>
                  <a:moveTo>
                    <a:pt x="124" y="662"/>
                  </a:moveTo>
                  <a:cubicBezTo>
                    <a:pt x="207" y="662"/>
                    <a:pt x="207" y="662"/>
                    <a:pt x="207" y="662"/>
                  </a:cubicBezTo>
                  <a:cubicBezTo>
                    <a:pt x="207" y="687"/>
                    <a:pt x="210" y="710"/>
                    <a:pt x="222" y="723"/>
                  </a:cubicBezTo>
                  <a:cubicBezTo>
                    <a:pt x="228" y="730"/>
                    <a:pt x="237" y="735"/>
                    <a:pt x="246" y="735"/>
                  </a:cubicBezTo>
                  <a:cubicBezTo>
                    <a:pt x="252" y="735"/>
                    <a:pt x="257" y="732"/>
                    <a:pt x="260" y="728"/>
                  </a:cubicBezTo>
                  <a:cubicBezTo>
                    <a:pt x="263" y="722"/>
                    <a:pt x="262" y="713"/>
                    <a:pt x="256" y="703"/>
                  </a:cubicBezTo>
                  <a:cubicBezTo>
                    <a:pt x="251" y="695"/>
                    <a:pt x="251" y="685"/>
                    <a:pt x="254" y="676"/>
                  </a:cubicBezTo>
                  <a:cubicBezTo>
                    <a:pt x="277" y="721"/>
                    <a:pt x="304" y="753"/>
                    <a:pt x="334" y="772"/>
                  </a:cubicBezTo>
                  <a:cubicBezTo>
                    <a:pt x="253" y="759"/>
                    <a:pt x="179" y="719"/>
                    <a:pt x="124" y="662"/>
                  </a:cubicBezTo>
                  <a:close/>
                  <a:moveTo>
                    <a:pt x="460" y="773"/>
                  </a:moveTo>
                  <a:cubicBezTo>
                    <a:pt x="493" y="751"/>
                    <a:pt x="523" y="714"/>
                    <a:pt x="547" y="662"/>
                  </a:cubicBezTo>
                  <a:cubicBezTo>
                    <a:pt x="671" y="662"/>
                    <a:pt x="671" y="662"/>
                    <a:pt x="671" y="662"/>
                  </a:cubicBezTo>
                  <a:cubicBezTo>
                    <a:pt x="615" y="719"/>
                    <a:pt x="542" y="759"/>
                    <a:pt x="460"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421396" y="2670208"/>
            <a:ext cx="733889" cy="689888"/>
            <a:chOff x="8183793" y="1498714"/>
            <a:chExt cx="1097280" cy="1097280"/>
          </a:xfrm>
        </p:grpSpPr>
        <p:sp>
          <p:nvSpPr>
            <p:cNvPr id="116" name="Oval 6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6"/>
            <p:cNvSpPr>
              <a:spLocks noEditPoints="1"/>
            </p:cNvSpPr>
            <p:nvPr/>
          </p:nvSpPr>
          <p:spPr bwMode="auto">
            <a:xfrm>
              <a:off x="8383404" y="1681017"/>
              <a:ext cx="679598" cy="732674"/>
            </a:xfrm>
            <a:custGeom>
              <a:avLst/>
              <a:gdLst>
                <a:gd name="T0" fmla="*/ 430 w 658"/>
                <a:gd name="T1" fmla="*/ 439 h 709"/>
                <a:gd name="T2" fmla="*/ 430 w 658"/>
                <a:gd name="T3" fmla="*/ 352 h 709"/>
                <a:gd name="T4" fmla="*/ 449 w 658"/>
                <a:gd name="T5" fmla="*/ 396 h 709"/>
                <a:gd name="T6" fmla="*/ 411 w 658"/>
                <a:gd name="T7" fmla="*/ 396 h 709"/>
                <a:gd name="T8" fmla="*/ 449 w 658"/>
                <a:gd name="T9" fmla="*/ 396 h 709"/>
                <a:gd name="T10" fmla="*/ 648 w 658"/>
                <a:gd name="T11" fmla="*/ 615 h 709"/>
                <a:gd name="T12" fmla="*/ 366 w 658"/>
                <a:gd name="T13" fmla="*/ 93 h 709"/>
                <a:gd name="T14" fmla="*/ 647 w 658"/>
                <a:gd name="T15" fmla="*/ 7 h 709"/>
                <a:gd name="T16" fmla="*/ 228 w 658"/>
                <a:gd name="T17" fmla="*/ 0 h 709"/>
                <a:gd name="T18" fmla="*/ 221 w 658"/>
                <a:gd name="T19" fmla="*/ 256 h 709"/>
                <a:gd name="T20" fmla="*/ 146 w 658"/>
                <a:gd name="T21" fmla="*/ 204 h 709"/>
                <a:gd name="T22" fmla="*/ 258 w 658"/>
                <a:gd name="T23" fmla="*/ 305 h 709"/>
                <a:gd name="T24" fmla="*/ 0 w 658"/>
                <a:gd name="T25" fmla="*/ 312 h 709"/>
                <a:gd name="T26" fmla="*/ 258 w 658"/>
                <a:gd name="T27" fmla="*/ 319 h 709"/>
                <a:gd name="T28" fmla="*/ 146 w 658"/>
                <a:gd name="T29" fmla="*/ 421 h 709"/>
                <a:gd name="T30" fmla="*/ 156 w 658"/>
                <a:gd name="T31" fmla="*/ 422 h 709"/>
                <a:gd name="T32" fmla="*/ 221 w 658"/>
                <a:gd name="T33" fmla="*/ 622 h 709"/>
                <a:gd name="T34" fmla="*/ 352 w 658"/>
                <a:gd name="T35" fmla="*/ 629 h 709"/>
                <a:gd name="T36" fmla="*/ 355 w 658"/>
                <a:gd name="T37" fmla="*/ 708 h 709"/>
                <a:gd name="T38" fmla="*/ 361 w 658"/>
                <a:gd name="T39" fmla="*/ 709 h 709"/>
                <a:gd name="T40" fmla="*/ 657 w 658"/>
                <a:gd name="T41" fmla="*/ 620 h 709"/>
                <a:gd name="T42" fmla="*/ 235 w 658"/>
                <a:gd name="T43" fmla="*/ 356 h 709"/>
                <a:gd name="T44" fmla="*/ 282 w 658"/>
                <a:gd name="T45" fmla="*/ 317 h 709"/>
                <a:gd name="T46" fmla="*/ 283 w 658"/>
                <a:gd name="T47" fmla="*/ 316 h 709"/>
                <a:gd name="T48" fmla="*/ 284 w 658"/>
                <a:gd name="T49" fmla="*/ 315 h 709"/>
                <a:gd name="T50" fmla="*/ 284 w 658"/>
                <a:gd name="T51" fmla="*/ 314 h 709"/>
                <a:gd name="T52" fmla="*/ 284 w 658"/>
                <a:gd name="T53" fmla="*/ 311 h 709"/>
                <a:gd name="T54" fmla="*/ 284 w 658"/>
                <a:gd name="T55" fmla="*/ 309 h 709"/>
                <a:gd name="T56" fmla="*/ 283 w 658"/>
                <a:gd name="T57" fmla="*/ 308 h 709"/>
                <a:gd name="T58" fmla="*/ 282 w 658"/>
                <a:gd name="T59" fmla="*/ 307 h 709"/>
                <a:gd name="T60" fmla="*/ 235 w 658"/>
                <a:gd name="T61" fmla="*/ 268 h 709"/>
                <a:gd name="T62" fmla="*/ 590 w 658"/>
                <a:gd name="T63" fmla="*/ 14 h 709"/>
                <a:gd name="T64" fmla="*/ 352 w 658"/>
                <a:gd name="T65" fmla="*/ 88 h 709"/>
                <a:gd name="T66" fmla="*/ 235 w 658"/>
                <a:gd name="T67" fmla="*/ 61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8" h="709">
                  <a:moveTo>
                    <a:pt x="397" y="396"/>
                  </a:moveTo>
                  <a:cubicBezTo>
                    <a:pt x="397" y="420"/>
                    <a:pt x="412" y="439"/>
                    <a:pt x="430" y="439"/>
                  </a:cubicBezTo>
                  <a:cubicBezTo>
                    <a:pt x="449" y="439"/>
                    <a:pt x="463" y="420"/>
                    <a:pt x="463" y="396"/>
                  </a:cubicBezTo>
                  <a:cubicBezTo>
                    <a:pt x="463" y="371"/>
                    <a:pt x="449" y="352"/>
                    <a:pt x="430" y="352"/>
                  </a:cubicBezTo>
                  <a:cubicBezTo>
                    <a:pt x="412" y="352"/>
                    <a:pt x="397" y="371"/>
                    <a:pt x="397" y="396"/>
                  </a:cubicBezTo>
                  <a:close/>
                  <a:moveTo>
                    <a:pt x="449" y="396"/>
                  </a:moveTo>
                  <a:cubicBezTo>
                    <a:pt x="449" y="412"/>
                    <a:pt x="440" y="425"/>
                    <a:pt x="430" y="425"/>
                  </a:cubicBezTo>
                  <a:cubicBezTo>
                    <a:pt x="420" y="425"/>
                    <a:pt x="411" y="412"/>
                    <a:pt x="411" y="396"/>
                  </a:cubicBezTo>
                  <a:cubicBezTo>
                    <a:pt x="411" y="380"/>
                    <a:pt x="420" y="366"/>
                    <a:pt x="430" y="366"/>
                  </a:cubicBezTo>
                  <a:cubicBezTo>
                    <a:pt x="440" y="366"/>
                    <a:pt x="449" y="380"/>
                    <a:pt x="449" y="396"/>
                  </a:cubicBezTo>
                  <a:close/>
                  <a:moveTo>
                    <a:pt x="657" y="620"/>
                  </a:moveTo>
                  <a:cubicBezTo>
                    <a:pt x="656" y="616"/>
                    <a:pt x="652" y="614"/>
                    <a:pt x="648" y="615"/>
                  </a:cubicBezTo>
                  <a:cubicBezTo>
                    <a:pt x="366" y="693"/>
                    <a:pt x="366" y="693"/>
                    <a:pt x="366" y="693"/>
                  </a:cubicBezTo>
                  <a:cubicBezTo>
                    <a:pt x="366" y="93"/>
                    <a:pt x="366" y="93"/>
                    <a:pt x="366" y="93"/>
                  </a:cubicBezTo>
                  <a:cubicBezTo>
                    <a:pt x="641" y="14"/>
                    <a:pt x="641" y="14"/>
                    <a:pt x="641" y="14"/>
                  </a:cubicBezTo>
                  <a:cubicBezTo>
                    <a:pt x="645" y="13"/>
                    <a:pt x="647" y="10"/>
                    <a:pt x="647" y="7"/>
                  </a:cubicBezTo>
                  <a:cubicBezTo>
                    <a:pt x="646" y="3"/>
                    <a:pt x="643" y="0"/>
                    <a:pt x="640" y="0"/>
                  </a:cubicBezTo>
                  <a:cubicBezTo>
                    <a:pt x="228" y="0"/>
                    <a:pt x="228" y="0"/>
                    <a:pt x="228" y="0"/>
                  </a:cubicBezTo>
                  <a:cubicBezTo>
                    <a:pt x="224" y="0"/>
                    <a:pt x="221" y="4"/>
                    <a:pt x="221" y="7"/>
                  </a:cubicBezTo>
                  <a:cubicBezTo>
                    <a:pt x="221" y="256"/>
                    <a:pt x="221" y="256"/>
                    <a:pt x="221" y="256"/>
                  </a:cubicBezTo>
                  <a:cubicBezTo>
                    <a:pt x="156" y="203"/>
                    <a:pt x="156" y="203"/>
                    <a:pt x="156" y="203"/>
                  </a:cubicBezTo>
                  <a:cubicBezTo>
                    <a:pt x="153" y="200"/>
                    <a:pt x="149" y="201"/>
                    <a:pt x="146" y="204"/>
                  </a:cubicBezTo>
                  <a:cubicBezTo>
                    <a:pt x="144" y="207"/>
                    <a:pt x="144" y="211"/>
                    <a:pt x="147" y="213"/>
                  </a:cubicBezTo>
                  <a:cubicBezTo>
                    <a:pt x="258" y="305"/>
                    <a:pt x="258" y="305"/>
                    <a:pt x="258" y="305"/>
                  </a:cubicBezTo>
                  <a:cubicBezTo>
                    <a:pt x="7" y="305"/>
                    <a:pt x="7" y="305"/>
                    <a:pt x="7" y="305"/>
                  </a:cubicBezTo>
                  <a:cubicBezTo>
                    <a:pt x="3" y="305"/>
                    <a:pt x="0" y="308"/>
                    <a:pt x="0" y="312"/>
                  </a:cubicBezTo>
                  <a:cubicBezTo>
                    <a:pt x="0" y="316"/>
                    <a:pt x="3" y="319"/>
                    <a:pt x="7" y="319"/>
                  </a:cubicBezTo>
                  <a:cubicBezTo>
                    <a:pt x="258" y="319"/>
                    <a:pt x="258" y="319"/>
                    <a:pt x="258" y="319"/>
                  </a:cubicBezTo>
                  <a:cubicBezTo>
                    <a:pt x="147" y="411"/>
                    <a:pt x="147" y="411"/>
                    <a:pt x="147" y="411"/>
                  </a:cubicBezTo>
                  <a:cubicBezTo>
                    <a:pt x="144" y="413"/>
                    <a:pt x="144" y="418"/>
                    <a:pt x="146" y="421"/>
                  </a:cubicBezTo>
                  <a:cubicBezTo>
                    <a:pt x="148" y="422"/>
                    <a:pt x="150" y="423"/>
                    <a:pt x="152" y="423"/>
                  </a:cubicBezTo>
                  <a:cubicBezTo>
                    <a:pt x="153" y="423"/>
                    <a:pt x="155" y="423"/>
                    <a:pt x="156" y="422"/>
                  </a:cubicBezTo>
                  <a:cubicBezTo>
                    <a:pt x="221" y="368"/>
                    <a:pt x="221" y="368"/>
                    <a:pt x="221" y="368"/>
                  </a:cubicBezTo>
                  <a:cubicBezTo>
                    <a:pt x="221" y="622"/>
                    <a:pt x="221" y="622"/>
                    <a:pt x="221" y="622"/>
                  </a:cubicBezTo>
                  <a:cubicBezTo>
                    <a:pt x="221" y="626"/>
                    <a:pt x="224" y="629"/>
                    <a:pt x="228" y="629"/>
                  </a:cubicBezTo>
                  <a:cubicBezTo>
                    <a:pt x="352" y="629"/>
                    <a:pt x="352" y="629"/>
                    <a:pt x="352" y="629"/>
                  </a:cubicBezTo>
                  <a:cubicBezTo>
                    <a:pt x="352" y="702"/>
                    <a:pt x="352" y="702"/>
                    <a:pt x="352" y="702"/>
                  </a:cubicBezTo>
                  <a:cubicBezTo>
                    <a:pt x="352" y="704"/>
                    <a:pt x="353" y="706"/>
                    <a:pt x="355" y="708"/>
                  </a:cubicBezTo>
                  <a:cubicBezTo>
                    <a:pt x="356" y="709"/>
                    <a:pt x="358" y="709"/>
                    <a:pt x="359" y="709"/>
                  </a:cubicBezTo>
                  <a:cubicBezTo>
                    <a:pt x="360" y="709"/>
                    <a:pt x="360" y="709"/>
                    <a:pt x="361" y="709"/>
                  </a:cubicBezTo>
                  <a:cubicBezTo>
                    <a:pt x="652" y="629"/>
                    <a:pt x="652" y="629"/>
                    <a:pt x="652" y="629"/>
                  </a:cubicBezTo>
                  <a:cubicBezTo>
                    <a:pt x="656" y="628"/>
                    <a:pt x="658" y="624"/>
                    <a:pt x="657" y="620"/>
                  </a:cubicBezTo>
                  <a:close/>
                  <a:moveTo>
                    <a:pt x="235" y="615"/>
                  </a:moveTo>
                  <a:cubicBezTo>
                    <a:pt x="235" y="356"/>
                    <a:pt x="235" y="356"/>
                    <a:pt x="235" y="356"/>
                  </a:cubicBezTo>
                  <a:cubicBezTo>
                    <a:pt x="282" y="318"/>
                    <a:pt x="282" y="318"/>
                    <a:pt x="282" y="318"/>
                  </a:cubicBezTo>
                  <a:cubicBezTo>
                    <a:pt x="282" y="317"/>
                    <a:pt x="282" y="317"/>
                    <a:pt x="282" y="317"/>
                  </a:cubicBezTo>
                  <a:cubicBezTo>
                    <a:pt x="282" y="317"/>
                    <a:pt x="283" y="317"/>
                    <a:pt x="283" y="317"/>
                  </a:cubicBezTo>
                  <a:cubicBezTo>
                    <a:pt x="283" y="317"/>
                    <a:pt x="283" y="316"/>
                    <a:pt x="283" y="316"/>
                  </a:cubicBezTo>
                  <a:cubicBezTo>
                    <a:pt x="283" y="316"/>
                    <a:pt x="284" y="316"/>
                    <a:pt x="284" y="315"/>
                  </a:cubicBezTo>
                  <a:cubicBezTo>
                    <a:pt x="284" y="315"/>
                    <a:pt x="284" y="315"/>
                    <a:pt x="284" y="315"/>
                  </a:cubicBezTo>
                  <a:cubicBezTo>
                    <a:pt x="284" y="315"/>
                    <a:pt x="284" y="314"/>
                    <a:pt x="284" y="314"/>
                  </a:cubicBezTo>
                  <a:cubicBezTo>
                    <a:pt x="284" y="314"/>
                    <a:pt x="284" y="314"/>
                    <a:pt x="284" y="314"/>
                  </a:cubicBezTo>
                  <a:cubicBezTo>
                    <a:pt x="285" y="313"/>
                    <a:pt x="285" y="313"/>
                    <a:pt x="285" y="312"/>
                  </a:cubicBezTo>
                  <a:cubicBezTo>
                    <a:pt x="285" y="312"/>
                    <a:pt x="285" y="311"/>
                    <a:pt x="284" y="311"/>
                  </a:cubicBezTo>
                  <a:cubicBezTo>
                    <a:pt x="284" y="311"/>
                    <a:pt x="284" y="310"/>
                    <a:pt x="284" y="310"/>
                  </a:cubicBezTo>
                  <a:cubicBezTo>
                    <a:pt x="284" y="310"/>
                    <a:pt x="284" y="310"/>
                    <a:pt x="284" y="309"/>
                  </a:cubicBezTo>
                  <a:cubicBezTo>
                    <a:pt x="284" y="309"/>
                    <a:pt x="284" y="309"/>
                    <a:pt x="284" y="309"/>
                  </a:cubicBezTo>
                  <a:cubicBezTo>
                    <a:pt x="284" y="309"/>
                    <a:pt x="283" y="308"/>
                    <a:pt x="283" y="308"/>
                  </a:cubicBezTo>
                  <a:cubicBezTo>
                    <a:pt x="283" y="308"/>
                    <a:pt x="283" y="308"/>
                    <a:pt x="283" y="308"/>
                  </a:cubicBezTo>
                  <a:cubicBezTo>
                    <a:pt x="283" y="307"/>
                    <a:pt x="282" y="307"/>
                    <a:pt x="282" y="307"/>
                  </a:cubicBezTo>
                  <a:cubicBezTo>
                    <a:pt x="282" y="307"/>
                    <a:pt x="282" y="307"/>
                    <a:pt x="282" y="307"/>
                  </a:cubicBezTo>
                  <a:cubicBezTo>
                    <a:pt x="235" y="268"/>
                    <a:pt x="235" y="268"/>
                    <a:pt x="235" y="268"/>
                  </a:cubicBezTo>
                  <a:cubicBezTo>
                    <a:pt x="235" y="14"/>
                    <a:pt x="235" y="14"/>
                    <a:pt x="235" y="14"/>
                  </a:cubicBezTo>
                  <a:cubicBezTo>
                    <a:pt x="590" y="14"/>
                    <a:pt x="590" y="14"/>
                    <a:pt x="590" y="14"/>
                  </a:cubicBezTo>
                  <a:cubicBezTo>
                    <a:pt x="357" y="81"/>
                    <a:pt x="357" y="81"/>
                    <a:pt x="357" y="81"/>
                  </a:cubicBezTo>
                  <a:cubicBezTo>
                    <a:pt x="354" y="82"/>
                    <a:pt x="352" y="85"/>
                    <a:pt x="352" y="88"/>
                  </a:cubicBezTo>
                  <a:cubicBezTo>
                    <a:pt x="352" y="615"/>
                    <a:pt x="352" y="615"/>
                    <a:pt x="352" y="615"/>
                  </a:cubicBezTo>
                  <a:lnTo>
                    <a:pt x="235" y="6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559016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Encrypted </a:t>
            </a:r>
            <a:r>
              <a:rPr lang="en-GB" dirty="0"/>
              <a:t>data usually leads to </a:t>
            </a:r>
            <a:r>
              <a:rPr lang="en-GB" dirty="0" smtClean="0"/>
              <a:t>pseudonymisation</a:t>
            </a:r>
          </a:p>
          <a:p>
            <a:pPr lvl="1"/>
            <a:r>
              <a:rPr lang="en-GB" dirty="0" smtClean="0"/>
              <a:t>Re-identification and decryption after a data breach are </a:t>
            </a:r>
            <a:r>
              <a:rPr lang="en-GB" dirty="0"/>
              <a:t>still a </a:t>
            </a:r>
            <a:r>
              <a:rPr lang="en-GB" dirty="0" smtClean="0"/>
              <a:t>risk</a:t>
            </a:r>
          </a:p>
          <a:p>
            <a:r>
              <a:rPr lang="en-GB" dirty="0" smtClean="0"/>
              <a:t>Anonymise means </a:t>
            </a:r>
            <a:r>
              <a:rPr lang="en-GB" dirty="0" smtClean="0"/>
              <a:t>that </a:t>
            </a:r>
            <a:r>
              <a:rPr lang="en-GB" dirty="0" smtClean="0"/>
              <a:t>re-identification is impossible</a:t>
            </a:r>
          </a:p>
          <a:p>
            <a:r>
              <a:rPr lang="en-GB" dirty="0" smtClean="0"/>
              <a:t>Pseudonymisation means </a:t>
            </a:r>
            <a:r>
              <a:rPr lang="en-GB" dirty="0" smtClean="0"/>
              <a:t>render re-identification </a:t>
            </a:r>
            <a:r>
              <a:rPr lang="en-GB" dirty="0" smtClean="0"/>
              <a:t>difficult</a:t>
            </a:r>
          </a:p>
          <a:p>
            <a:r>
              <a:rPr lang="en-GB" dirty="0"/>
              <a:t>Pseudonymisation can include </a:t>
            </a:r>
            <a:r>
              <a:rPr lang="en-GB" dirty="0" smtClean="0"/>
              <a:t>data masking</a:t>
            </a:r>
            <a:r>
              <a:rPr lang="en-GB" dirty="0"/>
              <a:t>, redaction, tokenization and/or </a:t>
            </a:r>
            <a:r>
              <a:rPr lang="en-GB" dirty="0" smtClean="0"/>
              <a:t>encryption</a:t>
            </a:r>
          </a:p>
          <a:p>
            <a:r>
              <a:rPr lang="en-GB" dirty="0" smtClean="0"/>
              <a:t>Ways </a:t>
            </a:r>
            <a:r>
              <a:rPr lang="en-GB" dirty="0"/>
              <a:t>to </a:t>
            </a:r>
            <a:r>
              <a:rPr lang="en-GB" dirty="0" smtClean="0"/>
              <a:t>enhance security</a:t>
            </a:r>
            <a:r>
              <a:rPr lang="en-GB" dirty="0"/>
              <a:t>, but </a:t>
            </a:r>
            <a:r>
              <a:rPr lang="en-GB" dirty="0" smtClean="0"/>
              <a:t>do </a:t>
            </a:r>
            <a:r>
              <a:rPr lang="en-GB" dirty="0"/>
              <a:t>not </a:t>
            </a:r>
            <a:r>
              <a:rPr lang="en-GB" dirty="0" smtClean="0"/>
              <a:t>waive out GDPR</a:t>
            </a:r>
            <a:endParaRPr lang="en-GB" dirty="0" smtClean="0"/>
          </a:p>
          <a:p>
            <a:r>
              <a:rPr lang="en-GB" dirty="0" smtClean="0"/>
              <a:t>Data </a:t>
            </a:r>
            <a:r>
              <a:rPr lang="en-GB" dirty="0"/>
              <a:t>breaches on encrypted personal </a:t>
            </a:r>
            <a:r>
              <a:rPr lang="en-GB" dirty="0" smtClean="0"/>
              <a:t>data should be still reported to regulatory </a:t>
            </a:r>
            <a:r>
              <a:rPr lang="en-GB" dirty="0" smtClean="0"/>
              <a:t>authority</a:t>
            </a:r>
          </a:p>
          <a:p>
            <a:pPr lvl="1"/>
            <a:r>
              <a:rPr lang="en-GB" dirty="0" smtClean="0">
                <a:solidFill>
                  <a:srgbClr val="FF0000"/>
                </a:solidFill>
              </a:rPr>
              <a:t>Remember: this is not legal guidance!</a:t>
            </a:r>
            <a:endParaRPr lang="en-GB" dirty="0">
              <a:solidFill>
                <a:srgbClr val="FF0000"/>
              </a:solidFill>
            </a:endParaRPr>
          </a:p>
        </p:txBody>
      </p:sp>
      <p:sp>
        <p:nvSpPr>
          <p:cNvPr id="3" name="Text Placeholder 2"/>
          <p:cNvSpPr>
            <a:spLocks noGrp="1"/>
          </p:cNvSpPr>
          <p:nvPr>
            <p:ph type="body" sz="quarter" idx="12"/>
          </p:nvPr>
        </p:nvSpPr>
        <p:spPr/>
        <p:txBody>
          <a:bodyPr/>
          <a:lstStyle/>
          <a:p>
            <a:r>
              <a:rPr lang="en-GB" dirty="0" smtClean="0"/>
              <a:t>Encryption and Pseudonymisation</a:t>
            </a:r>
            <a:endParaRPr lang="en-GB" dirty="0"/>
          </a:p>
        </p:txBody>
      </p:sp>
    </p:spTree>
    <p:extLst>
      <p:ext uri="{BB962C8B-B14F-4D97-AF65-F5344CB8AC3E}">
        <p14:creationId xmlns:p14="http://schemas.microsoft.com/office/powerpoint/2010/main" val="218683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Two </a:t>
            </a:r>
            <a:r>
              <a:rPr lang="en-GB" dirty="0"/>
              <a:t>main reasons to use data </a:t>
            </a:r>
            <a:r>
              <a:rPr lang="en-GB" dirty="0" smtClean="0"/>
              <a:t>masking</a:t>
            </a:r>
          </a:p>
          <a:p>
            <a:endParaRPr lang="en-GB" dirty="0" smtClean="0"/>
          </a:p>
          <a:p>
            <a:pPr marL="342900" indent="-342900">
              <a:buFont typeface="+mj-lt"/>
              <a:buAutoNum type="arabicPeriod"/>
            </a:pPr>
            <a:r>
              <a:rPr lang="en-GB" dirty="0" smtClean="0"/>
              <a:t>can use personal data for secondary purposes</a:t>
            </a:r>
            <a:endParaRPr lang="en-GB" dirty="0" smtClean="0"/>
          </a:p>
          <a:p>
            <a:pPr marL="342900" indent="-342900">
              <a:buFont typeface="+mj-lt"/>
              <a:buAutoNum type="arabicPeriod"/>
            </a:pPr>
            <a:endParaRPr lang="en-GB" dirty="0" smtClean="0"/>
          </a:p>
          <a:p>
            <a:pPr marL="342900" indent="-342900">
              <a:buFont typeface="+mj-lt"/>
              <a:buAutoNum type="arabicPeriod"/>
            </a:pPr>
            <a:r>
              <a:rPr lang="en-GB" dirty="0" smtClean="0"/>
              <a:t>reduction of risk/impact </a:t>
            </a:r>
            <a:r>
              <a:rPr lang="en-GB" dirty="0"/>
              <a:t>from a data </a:t>
            </a:r>
            <a:r>
              <a:rPr lang="en-GB" dirty="0" smtClean="0"/>
              <a:t>breach</a:t>
            </a:r>
            <a:endParaRPr lang="en-GB" dirty="0"/>
          </a:p>
        </p:txBody>
      </p:sp>
      <p:sp>
        <p:nvSpPr>
          <p:cNvPr id="3" name="Text Placeholder 2"/>
          <p:cNvSpPr>
            <a:spLocks noGrp="1"/>
          </p:cNvSpPr>
          <p:nvPr>
            <p:ph type="body" sz="quarter" idx="12"/>
          </p:nvPr>
        </p:nvSpPr>
        <p:spPr/>
        <p:txBody>
          <a:bodyPr/>
          <a:lstStyle/>
          <a:p>
            <a:r>
              <a:rPr lang="en-GB" dirty="0" smtClean="0"/>
              <a:t>Data Masking</a:t>
            </a:r>
            <a:endParaRPr lang="en-GB" dirty="0"/>
          </a:p>
        </p:txBody>
      </p:sp>
    </p:spTree>
    <p:extLst>
      <p:ext uri="{BB962C8B-B14F-4D97-AF65-F5344CB8AC3E}">
        <p14:creationId xmlns:p14="http://schemas.microsoft.com/office/powerpoint/2010/main" val="8355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Tokenisation vs Encryption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31728436"/>
              </p:ext>
            </p:extLst>
          </p:nvPr>
        </p:nvGraphicFramePr>
        <p:xfrm>
          <a:off x="157019" y="1200728"/>
          <a:ext cx="7195126" cy="3537528"/>
        </p:xfrm>
        <a:graphic>
          <a:graphicData uri="http://schemas.openxmlformats.org/drawingml/2006/table">
            <a:tbl>
              <a:tblPr firstRow="1" bandRow="1">
                <a:tableStyleId>{5C22544A-7EE6-4342-B048-85BDC9FD1C3A}</a:tableStyleId>
              </a:tblPr>
              <a:tblGrid>
                <a:gridCol w="3491345"/>
                <a:gridCol w="3703781"/>
              </a:tblGrid>
              <a:tr h="340686">
                <a:tc>
                  <a:txBody>
                    <a:bodyPr/>
                    <a:lstStyle/>
                    <a:p>
                      <a:r>
                        <a:rPr lang="en-GB" sz="1600" dirty="0" smtClean="0"/>
                        <a:t>Tokenisation</a:t>
                      </a:r>
                      <a:endParaRPr lang="en-GB" sz="1600" dirty="0"/>
                    </a:p>
                  </a:txBody>
                  <a:tcPr/>
                </a:tc>
                <a:tc>
                  <a:txBody>
                    <a:bodyPr/>
                    <a:lstStyle/>
                    <a:p>
                      <a:r>
                        <a:rPr lang="en-GB" sz="1600" dirty="0" smtClean="0"/>
                        <a:t>Encryption</a:t>
                      </a:r>
                      <a:endParaRPr lang="en-GB" sz="1600" dirty="0"/>
                    </a:p>
                  </a:txBody>
                  <a:tcPr/>
                </a:tc>
              </a:tr>
              <a:tr h="840046">
                <a:tc>
                  <a:txBody>
                    <a:bodyPr/>
                    <a:lstStyle/>
                    <a:p>
                      <a:r>
                        <a:rPr lang="en-GB" sz="1600" dirty="0" smtClean="0"/>
                        <a:t>Output is format and length preserving</a:t>
                      </a:r>
                      <a:endParaRPr lang="en-GB" sz="1600" dirty="0"/>
                    </a:p>
                  </a:txBody>
                  <a:tcPr/>
                </a:tc>
                <a:tc>
                  <a:txBody>
                    <a:bodyPr/>
                    <a:lstStyle/>
                    <a:p>
                      <a:r>
                        <a:rPr lang="en-GB" sz="1600" dirty="0" smtClean="0"/>
                        <a:t>Output is generally not format length preserving, except for FPE/OPE</a:t>
                      </a:r>
                      <a:endParaRPr lang="en-GB" sz="1600" dirty="0"/>
                    </a:p>
                  </a:txBody>
                  <a:tcPr/>
                </a:tc>
              </a:tr>
              <a:tr h="840046">
                <a:tc>
                  <a:txBody>
                    <a:bodyPr/>
                    <a:lstStyle/>
                    <a:p>
                      <a:r>
                        <a:rPr lang="en-GB" sz="1600" dirty="0" smtClean="0"/>
                        <a:t>May or may not use encryption as mapping function (can use hashing as mapping table)</a:t>
                      </a:r>
                      <a:endParaRPr lang="en-GB" sz="1600" dirty="0"/>
                    </a:p>
                  </a:txBody>
                  <a:tcPr/>
                </a:tc>
                <a:tc>
                  <a:txBody>
                    <a:bodyPr/>
                    <a:lstStyle/>
                    <a:p>
                      <a:r>
                        <a:rPr lang="en-GB" sz="1600" dirty="0" smtClean="0"/>
                        <a:t>Encryption does not have any use for tokenisation</a:t>
                      </a:r>
                      <a:endParaRPr lang="en-GB" sz="1600" dirty="0"/>
                    </a:p>
                  </a:txBody>
                  <a:tcPr/>
                </a:tc>
              </a:tr>
              <a:tr h="588032">
                <a:tc>
                  <a:txBody>
                    <a:bodyPr/>
                    <a:lstStyle/>
                    <a:p>
                      <a:r>
                        <a:rPr lang="en-GB" sz="1600" dirty="0" smtClean="0"/>
                        <a:t>Output may or may not be reversible</a:t>
                      </a:r>
                      <a:endParaRPr lang="en-GB" sz="1600" dirty="0"/>
                    </a:p>
                  </a:txBody>
                  <a:tcPr/>
                </a:tc>
                <a:tc>
                  <a:txBody>
                    <a:bodyPr/>
                    <a:lstStyle/>
                    <a:p>
                      <a:r>
                        <a:rPr lang="en-GB" sz="1600" dirty="0" smtClean="0"/>
                        <a:t>Given the key, output is always reversible</a:t>
                      </a:r>
                      <a:endParaRPr lang="en-GB" sz="1600" dirty="0"/>
                    </a:p>
                  </a:txBody>
                  <a:tcPr/>
                </a:tc>
              </a:tr>
              <a:tr h="340686">
                <a:tc>
                  <a:txBody>
                    <a:bodyPr/>
                    <a:lstStyle/>
                    <a:p>
                      <a:r>
                        <a:rPr lang="en-GB" sz="1600" dirty="0" smtClean="0"/>
                        <a:t>PCI DSS,</a:t>
                      </a:r>
                      <a:r>
                        <a:rPr lang="en-GB" sz="1600" baseline="0" dirty="0" smtClean="0"/>
                        <a:t> GDPR</a:t>
                      </a:r>
                      <a:endParaRPr lang="en-GB" sz="1600" dirty="0"/>
                    </a:p>
                  </a:txBody>
                  <a:tcPr/>
                </a:tc>
                <a:tc>
                  <a:txBody>
                    <a:bodyPr/>
                    <a:lstStyle/>
                    <a:p>
                      <a:r>
                        <a:rPr lang="en-GB" sz="1600" dirty="0" smtClean="0"/>
                        <a:t>GDPR, HIPAA</a:t>
                      </a:r>
                      <a:endParaRPr lang="en-GB" sz="1600" dirty="0"/>
                    </a:p>
                  </a:txBody>
                  <a:tcPr/>
                </a:tc>
              </a:tr>
              <a:tr h="588032">
                <a:tc>
                  <a:txBody>
                    <a:bodyPr/>
                    <a:lstStyle/>
                    <a:p>
                      <a:r>
                        <a:rPr lang="en-GB" sz="1600" dirty="0" smtClean="0"/>
                        <a:t>Main use case: reduce PCI scope</a:t>
                      </a:r>
                      <a:endParaRPr lang="en-GB" sz="1600" dirty="0"/>
                    </a:p>
                  </a:txBody>
                  <a:tcPr/>
                </a:tc>
                <a:tc>
                  <a:txBody>
                    <a:bodyPr/>
                    <a:lstStyle/>
                    <a:p>
                      <a:r>
                        <a:rPr lang="en-GB" sz="1600" dirty="0" smtClean="0"/>
                        <a:t>Main use case: confidentiality of data at rest</a:t>
                      </a:r>
                      <a:endParaRPr lang="en-GB" sz="1600" dirty="0"/>
                    </a:p>
                  </a:txBody>
                  <a:tcPr/>
                </a:tc>
              </a:tr>
            </a:tbl>
          </a:graphicData>
        </a:graphic>
      </p:graphicFrame>
    </p:spTree>
    <p:extLst>
      <p:ext uri="{BB962C8B-B14F-4D97-AF65-F5344CB8AC3E}">
        <p14:creationId xmlns:p14="http://schemas.microsoft.com/office/powerpoint/2010/main" val="158920854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Standards </a:t>
            </a:r>
            <a:r>
              <a:rPr lang="en-GB" dirty="0"/>
              <a:t>are </a:t>
            </a:r>
            <a:r>
              <a:rPr lang="en-GB" dirty="0" smtClean="0"/>
              <a:t>lacking</a:t>
            </a:r>
          </a:p>
          <a:p>
            <a:r>
              <a:rPr lang="en-GB" dirty="0" smtClean="0"/>
              <a:t>Building </a:t>
            </a:r>
            <a:r>
              <a:rPr lang="en-GB" dirty="0"/>
              <a:t>trust-based relationships between consumers and brands that put consumers in control of their personal </a:t>
            </a:r>
            <a:r>
              <a:rPr lang="en-GB" dirty="0" smtClean="0"/>
              <a:t>data.</a:t>
            </a:r>
          </a:p>
          <a:p>
            <a:r>
              <a:rPr lang="en-GB" dirty="0" smtClean="0"/>
              <a:t>Key </a:t>
            </a:r>
            <a:r>
              <a:rPr lang="en-GB" dirty="0"/>
              <a:t>to </a:t>
            </a:r>
            <a:r>
              <a:rPr lang="en-GB" dirty="0" smtClean="0"/>
              <a:t>avoid </a:t>
            </a:r>
            <a:r>
              <a:rPr lang="en-GB" dirty="0"/>
              <a:t>the high costs of </a:t>
            </a:r>
            <a:r>
              <a:rPr lang="en-GB" dirty="0" smtClean="0"/>
              <a:t>noncompliance</a:t>
            </a:r>
            <a:endParaRPr lang="en-GB" dirty="0"/>
          </a:p>
          <a:p>
            <a:r>
              <a:rPr lang="en-GB" dirty="0" smtClean="0"/>
              <a:t>It </a:t>
            </a:r>
            <a:r>
              <a:rPr lang="en-GB" dirty="0"/>
              <a:t>will likely be absorbed into consolidated marketing </a:t>
            </a:r>
            <a:r>
              <a:rPr lang="en-GB" dirty="0" smtClean="0"/>
              <a:t>suites</a:t>
            </a:r>
            <a:endParaRPr lang="en-GB" dirty="0"/>
          </a:p>
          <a:p>
            <a:pPr lvl="1"/>
            <a:r>
              <a:rPr lang="en-GB" dirty="0" smtClean="0"/>
              <a:t>Document </a:t>
            </a:r>
            <a:r>
              <a:rPr lang="en-GB" dirty="0"/>
              <a:t>precise user experience (UX) </a:t>
            </a:r>
            <a:r>
              <a:rPr lang="en-GB" dirty="0" smtClean="0"/>
              <a:t>requirements</a:t>
            </a:r>
            <a:endParaRPr lang="en-GB" dirty="0"/>
          </a:p>
          <a:p>
            <a:pPr lvl="1"/>
            <a:r>
              <a:rPr lang="en-GB" dirty="0"/>
              <a:t>Develop a </a:t>
            </a:r>
            <a:r>
              <a:rPr lang="en-GB" dirty="0" smtClean="0"/>
              <a:t>granular consent matrix</a:t>
            </a:r>
            <a:endParaRPr lang="en-GB" dirty="0"/>
          </a:p>
          <a:p>
            <a:pPr lvl="1"/>
            <a:r>
              <a:rPr lang="en-GB" dirty="0"/>
              <a:t>Provide a customer consent </a:t>
            </a:r>
            <a:r>
              <a:rPr lang="en-GB" dirty="0" smtClean="0"/>
              <a:t>dashboard</a:t>
            </a:r>
            <a:endParaRPr lang="en-GB" dirty="0"/>
          </a:p>
          <a:p>
            <a:pPr lvl="1"/>
            <a:r>
              <a:rPr lang="en-GB" dirty="0"/>
              <a:t>Determine if a packaged consent management solution is </a:t>
            </a:r>
            <a:r>
              <a:rPr lang="en-GB" dirty="0" smtClean="0"/>
              <a:t>justified</a:t>
            </a:r>
            <a:endParaRPr lang="en-GB" dirty="0"/>
          </a:p>
          <a:p>
            <a:pPr lvl="1"/>
            <a:r>
              <a:rPr lang="en-GB" dirty="0"/>
              <a:t>Implement </a:t>
            </a:r>
            <a:r>
              <a:rPr lang="en-GB" dirty="0" smtClean="0"/>
              <a:t>formal </a:t>
            </a:r>
            <a:r>
              <a:rPr lang="en-GB" dirty="0"/>
              <a:t>review and approval </a:t>
            </a:r>
            <a:r>
              <a:rPr lang="en-GB" dirty="0" smtClean="0"/>
              <a:t>for </a:t>
            </a:r>
            <a:r>
              <a:rPr lang="en-GB" dirty="0"/>
              <a:t>consent flow </a:t>
            </a:r>
            <a:r>
              <a:rPr lang="en-GB" dirty="0" smtClean="0"/>
              <a:t>designs</a:t>
            </a:r>
          </a:p>
          <a:p>
            <a:pPr lvl="1"/>
            <a:r>
              <a:rPr lang="en-GB" dirty="0" smtClean="0"/>
              <a:t>Prototype with designers and customer experience experts</a:t>
            </a:r>
          </a:p>
          <a:p>
            <a:pPr lvl="1"/>
            <a:r>
              <a:rPr lang="en-GB" dirty="0" smtClean="0"/>
              <a:t>Designs soliciting </a:t>
            </a:r>
            <a:r>
              <a:rPr lang="en-GB" dirty="0"/>
              <a:t>consent </a:t>
            </a:r>
            <a:r>
              <a:rPr lang="en-GB" dirty="0" smtClean="0"/>
              <a:t>where </a:t>
            </a:r>
            <a:r>
              <a:rPr lang="en-GB" dirty="0"/>
              <a:t>its value is clear to </a:t>
            </a:r>
            <a:r>
              <a:rPr lang="en-GB" dirty="0" smtClean="0"/>
              <a:t>users</a:t>
            </a:r>
            <a:endParaRPr lang="en-GB" dirty="0"/>
          </a:p>
        </p:txBody>
      </p:sp>
      <p:sp>
        <p:nvSpPr>
          <p:cNvPr id="3" name="Text Placeholder 2"/>
          <p:cNvSpPr>
            <a:spLocks noGrp="1"/>
          </p:cNvSpPr>
          <p:nvPr>
            <p:ph type="body" sz="quarter" idx="12"/>
          </p:nvPr>
        </p:nvSpPr>
        <p:spPr/>
        <p:txBody>
          <a:bodyPr/>
          <a:lstStyle/>
          <a:p>
            <a:r>
              <a:rPr lang="en-GB" dirty="0"/>
              <a:t>Consent </a:t>
            </a:r>
            <a:r>
              <a:rPr lang="en-GB" dirty="0" smtClean="0"/>
              <a:t>Management Tools</a:t>
            </a:r>
            <a:endParaRPr lang="en-GB" dirty="0"/>
          </a:p>
        </p:txBody>
      </p:sp>
    </p:spTree>
    <p:extLst>
      <p:ext uri="{BB962C8B-B14F-4D97-AF65-F5344CB8AC3E}">
        <p14:creationId xmlns:p14="http://schemas.microsoft.com/office/powerpoint/2010/main" val="16894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Heart of data compliance strategy</a:t>
            </a:r>
          </a:p>
          <a:p>
            <a:r>
              <a:rPr lang="en-GB" dirty="0" smtClean="0"/>
              <a:t>Central SSO management is critical for Cloud control</a:t>
            </a:r>
          </a:p>
          <a:p>
            <a:pPr lvl="1"/>
            <a:r>
              <a:rPr lang="en-GB" dirty="0" smtClean="0"/>
              <a:t>“GDPR policy”</a:t>
            </a:r>
          </a:p>
          <a:p>
            <a:pPr lvl="1"/>
            <a:r>
              <a:rPr lang="en-GB" dirty="0" smtClean="0"/>
              <a:t>Multi-factor authentication</a:t>
            </a:r>
          </a:p>
          <a:p>
            <a:pPr lvl="1"/>
            <a:r>
              <a:rPr lang="en-GB" dirty="0" smtClean="0"/>
              <a:t>Restrict contractors/externals</a:t>
            </a:r>
          </a:p>
          <a:p>
            <a:pPr lvl="1"/>
            <a:r>
              <a:rPr lang="en-GB" dirty="0" smtClean="0"/>
              <a:t>Geographical policies</a:t>
            </a:r>
          </a:p>
          <a:p>
            <a:r>
              <a:rPr lang="en-GB" dirty="0" smtClean="0"/>
              <a:t>Can be paired with a CASB product</a:t>
            </a:r>
            <a:endParaRPr lang="en-GB" dirty="0"/>
          </a:p>
        </p:txBody>
      </p:sp>
      <p:sp>
        <p:nvSpPr>
          <p:cNvPr id="3" name="Text Placeholder 2"/>
          <p:cNvSpPr>
            <a:spLocks noGrp="1"/>
          </p:cNvSpPr>
          <p:nvPr>
            <p:ph type="body" sz="quarter" idx="12"/>
          </p:nvPr>
        </p:nvSpPr>
        <p:spPr/>
        <p:txBody>
          <a:bodyPr/>
          <a:lstStyle/>
          <a:p>
            <a:r>
              <a:rPr lang="en-GB" dirty="0"/>
              <a:t>Identity and Access Management</a:t>
            </a:r>
          </a:p>
        </p:txBody>
      </p:sp>
    </p:spTree>
    <p:extLst>
      <p:ext uri="{BB962C8B-B14F-4D97-AF65-F5344CB8AC3E}">
        <p14:creationId xmlns:p14="http://schemas.microsoft.com/office/powerpoint/2010/main" val="25286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solidFill>
                  <a:schemeClr val="tx1"/>
                </a:solidFill>
              </a:rPr>
              <a:t>“Privacy-preserving </a:t>
            </a:r>
            <a:r>
              <a:rPr lang="en-GB" sz="1600" dirty="0">
                <a:solidFill>
                  <a:schemeClr val="tx1"/>
                </a:solidFill>
              </a:rPr>
              <a:t>messaging protocols that enable entities to prove that information available to both of them is correct, without the requirement to transmit or share the underlying </a:t>
            </a:r>
            <a:r>
              <a:rPr lang="en-GB" sz="1600" dirty="0" smtClean="0">
                <a:solidFill>
                  <a:schemeClr val="tx1"/>
                </a:solidFill>
              </a:rPr>
              <a:t>information”</a:t>
            </a:r>
          </a:p>
          <a:p>
            <a:r>
              <a:rPr lang="en-GB" sz="1600" dirty="0" smtClean="0">
                <a:solidFill>
                  <a:schemeClr val="tx1"/>
                </a:solidFill>
              </a:rPr>
              <a:t>Characteristics</a:t>
            </a:r>
          </a:p>
          <a:p>
            <a:pPr marL="722942" lvl="1" indent="-342900">
              <a:buAutoNum type="alphaUcParenR"/>
            </a:pPr>
            <a:r>
              <a:rPr lang="en-GB" sz="1400" dirty="0" smtClean="0"/>
              <a:t>Completeness – encoding as </a:t>
            </a:r>
            <a:r>
              <a:rPr lang="en-GB" sz="1400" dirty="0"/>
              <a:t>a polynomial </a:t>
            </a:r>
            <a:r>
              <a:rPr lang="en-GB" sz="1400" dirty="0" smtClean="0"/>
              <a:t>problem</a:t>
            </a:r>
          </a:p>
          <a:p>
            <a:pPr marL="1102985" lvl="2" indent="-342900"/>
            <a:r>
              <a:rPr lang="en-GB" sz="1400" dirty="0" smtClean="0"/>
              <a:t>The </a:t>
            </a:r>
            <a:r>
              <a:rPr lang="en-GB" sz="1400" dirty="0"/>
              <a:t>prover wants to convince the verifier that this equality </a:t>
            </a:r>
            <a:r>
              <a:rPr lang="en-GB" sz="1400" dirty="0" smtClean="0"/>
              <a:t>holds</a:t>
            </a:r>
          </a:p>
          <a:p>
            <a:pPr marL="722942" lvl="1" indent="-342900">
              <a:buAutoNum type="alphaUcParenR"/>
            </a:pPr>
            <a:r>
              <a:rPr lang="en-GB" sz="1400" dirty="0"/>
              <a:t>Succinctness by random </a:t>
            </a:r>
            <a:r>
              <a:rPr lang="en-GB" sz="1400" dirty="0" smtClean="0"/>
              <a:t>sampling</a:t>
            </a:r>
          </a:p>
          <a:p>
            <a:pPr marL="1102985" lvl="2" indent="-342900"/>
            <a:r>
              <a:rPr lang="en-GB" sz="1400" dirty="0" smtClean="0"/>
              <a:t>Reduces </a:t>
            </a:r>
            <a:r>
              <a:rPr lang="en-GB" sz="1400" dirty="0"/>
              <a:t>both the proof size and the verification time </a:t>
            </a:r>
            <a:r>
              <a:rPr lang="en-GB" sz="1400" dirty="0" smtClean="0"/>
              <a:t>tremendously</a:t>
            </a:r>
          </a:p>
          <a:p>
            <a:pPr marL="722942" lvl="1" indent="-342900">
              <a:buAutoNum type="alphaUcParenR"/>
            </a:pPr>
            <a:r>
              <a:rPr lang="en-GB" sz="1400" dirty="0"/>
              <a:t>Homomorphic encoding / </a:t>
            </a:r>
            <a:r>
              <a:rPr lang="en-GB" sz="1400" dirty="0" smtClean="0"/>
              <a:t>encryption</a:t>
            </a:r>
          </a:p>
          <a:p>
            <a:pPr marL="1102985" lvl="2" indent="-342900"/>
            <a:r>
              <a:rPr lang="en-GB" sz="1400" dirty="0" smtClean="0"/>
              <a:t>Allows proving E(</a:t>
            </a:r>
            <a:r>
              <a:rPr lang="en-GB" sz="1400" dirty="0" err="1" smtClean="0"/>
              <a:t>func</a:t>
            </a:r>
            <a:r>
              <a:rPr lang="en-GB" sz="1400" dirty="0" smtClean="0"/>
              <a:t>(s)) without </a:t>
            </a:r>
            <a:r>
              <a:rPr lang="en-GB" sz="1400" dirty="0"/>
              <a:t>knowing </a:t>
            </a:r>
            <a:r>
              <a:rPr lang="en-GB" sz="1400" dirty="0" smtClean="0"/>
              <a:t>s</a:t>
            </a:r>
          </a:p>
          <a:p>
            <a:pPr marL="722942" lvl="1" indent="-342900">
              <a:buAutoNum type="alphaUcParenR"/>
            </a:pPr>
            <a:r>
              <a:rPr lang="en-GB" sz="1400" dirty="0"/>
              <a:t>Zero </a:t>
            </a:r>
            <a:r>
              <a:rPr lang="en-GB" sz="1400" dirty="0" smtClean="0"/>
              <a:t>Knowledge</a:t>
            </a:r>
          </a:p>
          <a:p>
            <a:pPr marL="1102985" lvl="2" indent="-342900"/>
            <a:r>
              <a:rPr lang="en-GB" sz="1400" dirty="0"/>
              <a:t>The prover obfuscates </a:t>
            </a:r>
            <a:r>
              <a:rPr lang="en-GB" sz="1400" dirty="0" smtClean="0"/>
              <a:t>in a way that the </a:t>
            </a:r>
            <a:r>
              <a:rPr lang="en-GB" sz="1400" dirty="0"/>
              <a:t>verifier can still check their correct structure without knowing the actual encoded </a:t>
            </a:r>
            <a:r>
              <a:rPr lang="en-GB" sz="1400" dirty="0" smtClean="0"/>
              <a:t>value</a:t>
            </a:r>
          </a:p>
          <a:p>
            <a:pPr marL="342900" indent="-342900"/>
            <a:endParaRPr lang="en-GB" sz="1600" dirty="0" smtClean="0"/>
          </a:p>
        </p:txBody>
      </p:sp>
      <p:sp>
        <p:nvSpPr>
          <p:cNvPr id="3" name="Text Placeholder 2"/>
          <p:cNvSpPr>
            <a:spLocks noGrp="1"/>
          </p:cNvSpPr>
          <p:nvPr>
            <p:ph type="body" sz="quarter" idx="12"/>
          </p:nvPr>
        </p:nvSpPr>
        <p:spPr/>
        <p:txBody>
          <a:bodyPr/>
          <a:lstStyle/>
          <a:p>
            <a:r>
              <a:rPr lang="en-GB" dirty="0"/>
              <a:t>Zero Knowledge </a:t>
            </a:r>
            <a:r>
              <a:rPr lang="en-GB" dirty="0" smtClean="0"/>
              <a:t>Proofs</a:t>
            </a:r>
            <a:endParaRPr lang="en-GB" dirty="0"/>
          </a:p>
        </p:txBody>
      </p:sp>
    </p:spTree>
    <p:extLst>
      <p:ext uri="{BB962C8B-B14F-4D97-AF65-F5344CB8AC3E}">
        <p14:creationId xmlns:p14="http://schemas.microsoft.com/office/powerpoint/2010/main" val="177847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r>
              <a:rPr lang="en-GB" sz="2400" dirty="0" smtClean="0">
                <a:solidFill>
                  <a:srgbClr val="FF0000"/>
                </a:solidFill>
              </a:rPr>
              <a:t>Compressed GDPR</a:t>
            </a:r>
          </a:p>
          <a:p>
            <a:pPr marL="0" indent="0" algn="ctr">
              <a:buNone/>
            </a:pPr>
            <a:endParaRPr lang="en-GB" sz="2400" dirty="0">
              <a:solidFill>
                <a:srgbClr val="FF0000"/>
              </a:solidFill>
            </a:endParaRPr>
          </a:p>
          <a:p>
            <a:pPr marL="0" indent="0" algn="ctr">
              <a:buNone/>
            </a:pPr>
            <a:r>
              <a:rPr lang="en-GB" sz="2400" dirty="0" smtClean="0">
                <a:solidFill>
                  <a:srgbClr val="FF0000"/>
                </a:solidFill>
              </a:rPr>
              <a:t>or</a:t>
            </a:r>
          </a:p>
          <a:p>
            <a:pPr marL="0" indent="0" algn="ctr">
              <a:buNone/>
            </a:pPr>
            <a:endParaRPr lang="en-GB" sz="2400" dirty="0">
              <a:solidFill>
                <a:srgbClr val="FF0000"/>
              </a:solidFill>
            </a:endParaRPr>
          </a:p>
          <a:p>
            <a:pPr marL="0" indent="0" algn="ctr">
              <a:buNone/>
            </a:pPr>
            <a:r>
              <a:rPr lang="en-GB" sz="2400" dirty="0" smtClean="0">
                <a:solidFill>
                  <a:srgbClr val="FF0000"/>
                </a:solidFill>
              </a:rPr>
              <a:t>“GDPR for dummies”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047675675"/>
      </p:ext>
    </p:extLst>
  </p:cSld>
  <p:clrMapOvr>
    <a:masterClrMapping/>
  </p:clrMapOvr>
  <mc:AlternateContent xmlns:mc="http://schemas.openxmlformats.org/markup-compatibility/2006" xmlns:p14="http://schemas.microsoft.com/office/powerpoint/2010/main">
    <mc:Choice Requires="p14">
      <p:transition spd="slow" p14:dur="2000" advTm="61"/>
    </mc:Choice>
    <mc:Fallback xmlns="">
      <p:transition spd="slow" advTm="61"/>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t>Gain </a:t>
            </a:r>
            <a:r>
              <a:rPr lang="en-GB" sz="1600" dirty="0"/>
              <a:t>a deeper understanding of the nature of these </a:t>
            </a:r>
            <a:r>
              <a:rPr lang="en-GB" sz="1600" dirty="0" smtClean="0"/>
              <a:t>controls</a:t>
            </a:r>
          </a:p>
          <a:p>
            <a:r>
              <a:rPr lang="en-GB" sz="1600" dirty="0" smtClean="0"/>
              <a:t>Be </a:t>
            </a:r>
            <a:r>
              <a:rPr lang="en-GB" sz="1600" dirty="0"/>
              <a:t>realistic with the current immaturity of ZKP </a:t>
            </a:r>
            <a:r>
              <a:rPr lang="en-GB" sz="1600" dirty="0" smtClean="0"/>
              <a:t>solutions</a:t>
            </a:r>
            <a:endParaRPr lang="en-GB" sz="1600" dirty="0"/>
          </a:p>
          <a:p>
            <a:r>
              <a:rPr lang="en-GB" sz="1600" dirty="0" smtClean="0"/>
              <a:t>Evaluate </a:t>
            </a:r>
            <a:r>
              <a:rPr lang="en-GB" sz="1600" dirty="0"/>
              <a:t>how such controls may impact transaction authentication and ultimately </a:t>
            </a:r>
            <a:r>
              <a:rPr lang="en-GB" sz="1600" dirty="0" smtClean="0"/>
              <a:t>consumers</a:t>
            </a:r>
            <a:endParaRPr lang="en-GB" sz="1600" dirty="0"/>
          </a:p>
          <a:p>
            <a:r>
              <a:rPr lang="en-GB" sz="1600" dirty="0" smtClean="0"/>
              <a:t>Assess </a:t>
            </a:r>
            <a:r>
              <a:rPr lang="en-GB" sz="1600" dirty="0"/>
              <a:t>the impact on the broader information management </a:t>
            </a:r>
            <a:r>
              <a:rPr lang="en-GB" sz="1600" dirty="0" smtClean="0"/>
              <a:t>strategy</a:t>
            </a:r>
            <a:endParaRPr lang="en-GB" sz="1600" dirty="0"/>
          </a:p>
          <a:p>
            <a:r>
              <a:rPr lang="en-GB" sz="1600" dirty="0" smtClean="0"/>
              <a:t>Assess </a:t>
            </a:r>
            <a:r>
              <a:rPr lang="en-GB" sz="1600" dirty="0"/>
              <a:t>the architectural implications for using ZKP with different blockchains and distributed </a:t>
            </a:r>
            <a:r>
              <a:rPr lang="en-GB" sz="1600" dirty="0" smtClean="0"/>
              <a:t>ledgers</a:t>
            </a:r>
            <a:endParaRPr lang="en-GB" sz="1600" dirty="0">
              <a:effectLst/>
            </a:endParaRPr>
          </a:p>
        </p:txBody>
      </p:sp>
      <p:sp>
        <p:nvSpPr>
          <p:cNvPr id="3" name="Text Placeholder 2"/>
          <p:cNvSpPr>
            <a:spLocks noGrp="1"/>
          </p:cNvSpPr>
          <p:nvPr>
            <p:ph type="body" sz="quarter" idx="12"/>
          </p:nvPr>
        </p:nvSpPr>
        <p:spPr/>
        <p:txBody>
          <a:bodyPr/>
          <a:lstStyle/>
          <a:p>
            <a:r>
              <a:rPr lang="en-GB" dirty="0"/>
              <a:t>Zero Knowledge </a:t>
            </a:r>
            <a:r>
              <a:rPr lang="en-GB" dirty="0" smtClean="0"/>
              <a:t>Proofs – user advice</a:t>
            </a:r>
            <a:endParaRPr lang="en-GB" dirty="0"/>
          </a:p>
        </p:txBody>
      </p:sp>
    </p:spTree>
    <p:extLst>
      <p:ext uri="{BB962C8B-B14F-4D97-AF65-F5344CB8AC3E}">
        <p14:creationId xmlns:p14="http://schemas.microsoft.com/office/powerpoint/2010/main" val="168054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“Hype-Cycle” of GDPR</a:t>
            </a:r>
            <a:endParaRPr lang="en-GB" dirty="0"/>
          </a:p>
        </p:txBody>
      </p:sp>
      <p:pic>
        <p:nvPicPr>
          <p:cNvPr id="2050" name="Picture 2" descr="Hype Cycle for Privacy,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146" y="1106298"/>
            <a:ext cx="5843037" cy="386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950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Incident </a:t>
            </a:r>
            <a:r>
              <a:rPr lang="en-GB" sz="2400" dirty="0" smtClean="0">
                <a:solidFill>
                  <a:srgbClr val="FF0000"/>
                </a:solidFill>
              </a:rPr>
              <a:t>Management with third-party</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Incident </a:t>
            </a:r>
            <a:r>
              <a:rPr lang="en-GB" dirty="0" smtClean="0"/>
              <a:t>Management with third-party</a:t>
            </a:r>
            <a:endParaRPr lang="en-GB" dirty="0"/>
          </a:p>
        </p:txBody>
      </p:sp>
    </p:spTree>
    <p:extLst>
      <p:ext uri="{BB962C8B-B14F-4D97-AF65-F5344CB8AC3E}">
        <p14:creationId xmlns:p14="http://schemas.microsoft.com/office/powerpoint/2010/main" val="240420864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Recent Incidents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244" y="1215970"/>
            <a:ext cx="5411755" cy="2670736"/>
          </a:xfrm>
          <a:prstGeom prst="rect">
            <a:avLst/>
          </a:prstGeom>
          <a:ln>
            <a:solidFill>
              <a:schemeClr val="accent3"/>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45" y="1159984"/>
            <a:ext cx="4773264" cy="3612091"/>
          </a:xfrm>
          <a:prstGeom prst="rect">
            <a:avLst/>
          </a:prstGeom>
          <a:ln>
            <a:solidFill>
              <a:schemeClr val="tx1"/>
            </a:solidFill>
          </a:ln>
        </p:spPr>
      </p:pic>
    </p:spTree>
    <p:extLst>
      <p:ext uri="{BB962C8B-B14F-4D97-AF65-F5344CB8AC3E}">
        <p14:creationId xmlns:p14="http://schemas.microsoft.com/office/powerpoint/2010/main" val="19333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Recent </a:t>
            </a:r>
            <a:r>
              <a:rPr lang="en-GB" dirty="0" smtClean="0"/>
              <a:t>Incidents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176" y="1171318"/>
            <a:ext cx="5201245" cy="3663893"/>
          </a:xfrm>
          <a:prstGeom prst="rect">
            <a:avLst/>
          </a:prstGeom>
        </p:spPr>
      </p:pic>
    </p:spTree>
    <p:extLst>
      <p:ext uri="{BB962C8B-B14F-4D97-AF65-F5344CB8AC3E}">
        <p14:creationId xmlns:p14="http://schemas.microsoft.com/office/powerpoint/2010/main" val="100320123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Reporting to the CFO and Potential </a:t>
            </a:r>
            <a:r>
              <a:rPr lang="en-US" dirty="0" smtClean="0"/>
              <a:t>Investors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9835" y="1197954"/>
            <a:ext cx="5455928" cy="3637286"/>
          </a:xfrm>
          <a:prstGeom prst="rect">
            <a:avLst/>
          </a:prstGeom>
        </p:spPr>
      </p:pic>
    </p:spTree>
    <p:extLst>
      <p:ext uri="{BB962C8B-B14F-4D97-AF65-F5344CB8AC3E}">
        <p14:creationId xmlns:p14="http://schemas.microsoft.com/office/powerpoint/2010/main" val="155169999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Shares hit low </a:t>
            </a:r>
            <a:r>
              <a:rPr lang="en-GB" dirty="0"/>
              <a:t>point approximately 14 market days </a:t>
            </a:r>
            <a:r>
              <a:rPr lang="en-GB" dirty="0" smtClean="0"/>
              <a:t>after breach</a:t>
            </a:r>
          </a:p>
          <a:p>
            <a:pPr lvl="1"/>
            <a:r>
              <a:rPr lang="en-GB" dirty="0" smtClean="0"/>
              <a:t>share </a:t>
            </a:r>
            <a:r>
              <a:rPr lang="en-GB" dirty="0"/>
              <a:t>prices </a:t>
            </a:r>
            <a:r>
              <a:rPr lang="en-GB" dirty="0" smtClean="0"/>
              <a:t>-2.89</a:t>
            </a:r>
            <a:r>
              <a:rPr lang="en-GB" dirty="0"/>
              <a:t>% on </a:t>
            </a:r>
            <a:r>
              <a:rPr lang="en-GB" dirty="0" smtClean="0"/>
              <a:t>average, underperform NASDAQ </a:t>
            </a:r>
            <a:r>
              <a:rPr lang="en-GB" dirty="0"/>
              <a:t>by 4.6%</a:t>
            </a:r>
          </a:p>
          <a:p>
            <a:r>
              <a:rPr lang="en-GB" dirty="0"/>
              <a:t>After about a month, share prices rebound and catch up to NASDAQ </a:t>
            </a:r>
            <a:r>
              <a:rPr lang="en-GB" dirty="0" smtClean="0"/>
              <a:t>performance</a:t>
            </a:r>
            <a:endParaRPr lang="en-GB" dirty="0"/>
          </a:p>
          <a:p>
            <a:r>
              <a:rPr lang="en-GB" dirty="0"/>
              <a:t>After </a:t>
            </a:r>
            <a:r>
              <a:rPr lang="en-GB" dirty="0" smtClean="0"/>
              <a:t>first month, companies performed </a:t>
            </a:r>
            <a:r>
              <a:rPr lang="en-GB" dirty="0"/>
              <a:t>better than </a:t>
            </a:r>
            <a:r>
              <a:rPr lang="en-GB" dirty="0" smtClean="0"/>
              <a:t>prior breach</a:t>
            </a:r>
          </a:p>
          <a:p>
            <a:pPr lvl="1"/>
            <a:r>
              <a:rPr lang="en-GB" dirty="0" smtClean="0"/>
              <a:t>six </a:t>
            </a:r>
            <a:r>
              <a:rPr lang="en-GB" dirty="0"/>
              <a:t>months </a:t>
            </a:r>
            <a:r>
              <a:rPr lang="en-GB" dirty="0" smtClean="0"/>
              <a:t>before breach</a:t>
            </a:r>
            <a:r>
              <a:rPr lang="en-GB" dirty="0"/>
              <a:t>, average share price </a:t>
            </a:r>
            <a:r>
              <a:rPr lang="en-GB" dirty="0" smtClean="0"/>
              <a:t>+3.64%, but is +7.02</a:t>
            </a:r>
            <a:r>
              <a:rPr lang="en-GB" dirty="0"/>
              <a:t>% </a:t>
            </a:r>
            <a:r>
              <a:rPr lang="en-GB" dirty="0" smtClean="0"/>
              <a:t>after breach</a:t>
            </a:r>
          </a:p>
          <a:p>
            <a:pPr lvl="1"/>
            <a:r>
              <a:rPr lang="en-GB" dirty="0" smtClean="0"/>
              <a:t>underperformed </a:t>
            </a:r>
            <a:r>
              <a:rPr lang="en-GB" dirty="0"/>
              <a:t>the NASDAQ by 1.53% </a:t>
            </a:r>
            <a:r>
              <a:rPr lang="en-GB" dirty="0" smtClean="0"/>
              <a:t>before breach, outperform </a:t>
            </a:r>
            <a:r>
              <a:rPr lang="en-GB" dirty="0"/>
              <a:t>it by 0.09% </a:t>
            </a:r>
            <a:r>
              <a:rPr lang="en-GB" dirty="0" smtClean="0"/>
              <a:t>afterward</a:t>
            </a:r>
          </a:p>
          <a:p>
            <a:r>
              <a:rPr lang="en-GB" dirty="0" smtClean="0"/>
              <a:t>Finance </a:t>
            </a:r>
            <a:r>
              <a:rPr lang="en-GB" dirty="0"/>
              <a:t>and payment companies </a:t>
            </a:r>
            <a:r>
              <a:rPr lang="en-GB" dirty="0" smtClean="0"/>
              <a:t>have largest </a:t>
            </a:r>
            <a:r>
              <a:rPr lang="en-GB" dirty="0"/>
              <a:t>drop in share price </a:t>
            </a:r>
            <a:r>
              <a:rPr lang="en-GB" dirty="0" smtClean="0"/>
              <a:t>performance, Healthcare </a:t>
            </a:r>
            <a:r>
              <a:rPr lang="en-GB" dirty="0"/>
              <a:t>companies </a:t>
            </a:r>
            <a:r>
              <a:rPr lang="en-GB" dirty="0" smtClean="0"/>
              <a:t>are the least affected</a:t>
            </a:r>
          </a:p>
          <a:p>
            <a:r>
              <a:rPr lang="en-GB" dirty="0" smtClean="0"/>
              <a:t>Highly </a:t>
            </a:r>
            <a:r>
              <a:rPr lang="en-GB" dirty="0"/>
              <a:t>sensitive information </a:t>
            </a:r>
            <a:r>
              <a:rPr lang="en-GB" dirty="0" smtClean="0"/>
              <a:t>see </a:t>
            </a:r>
            <a:r>
              <a:rPr lang="en-GB" dirty="0"/>
              <a:t>larger drops in share </a:t>
            </a:r>
            <a:r>
              <a:rPr lang="en-GB" dirty="0" smtClean="0"/>
              <a:t>price</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Key Findings from breached companies</a:t>
            </a:r>
            <a:endParaRPr lang="en-GB" dirty="0"/>
          </a:p>
        </p:txBody>
      </p:sp>
    </p:spTree>
    <p:extLst>
      <p:ext uri="{BB962C8B-B14F-4D97-AF65-F5344CB8AC3E}">
        <p14:creationId xmlns:p14="http://schemas.microsoft.com/office/powerpoint/2010/main" val="124288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1600" dirty="0"/>
              <a:t>Plan for a security </a:t>
            </a:r>
            <a:r>
              <a:rPr lang="en-US" sz="1600" dirty="0" smtClean="0"/>
              <a:t>incident</a:t>
            </a:r>
            <a:endParaRPr lang="en-US" sz="1600" dirty="0"/>
          </a:p>
          <a:p>
            <a:r>
              <a:rPr lang="en-US" sz="1600" dirty="0"/>
              <a:t>Determine and document your response priorities and escalation </a:t>
            </a:r>
            <a:r>
              <a:rPr lang="en-US" sz="1600" dirty="0" smtClean="0"/>
              <a:t>paths</a:t>
            </a:r>
            <a:endParaRPr lang="en-US" sz="1600" dirty="0"/>
          </a:p>
          <a:p>
            <a:r>
              <a:rPr lang="en-US" sz="1600" dirty="0"/>
              <a:t>Brainstorm </a:t>
            </a:r>
            <a:r>
              <a:rPr lang="en-US" sz="1600" dirty="0" smtClean="0"/>
              <a:t>through </a:t>
            </a:r>
            <a:r>
              <a:rPr lang="en-US" sz="1600" dirty="0"/>
              <a:t>various </a:t>
            </a:r>
            <a:r>
              <a:rPr lang="en-US" sz="1600" dirty="0" smtClean="0"/>
              <a:t>scenarios</a:t>
            </a:r>
            <a:endParaRPr lang="en-US" sz="1600" dirty="0"/>
          </a:p>
          <a:p>
            <a:r>
              <a:rPr lang="en-US" sz="1600" dirty="0"/>
              <a:t>Draft messaging and corporate </a:t>
            </a:r>
            <a:r>
              <a:rPr lang="en-US" sz="1600" dirty="0" smtClean="0"/>
              <a:t>communications</a:t>
            </a:r>
            <a:endParaRPr lang="en-US" sz="1600" dirty="0"/>
          </a:p>
          <a:p>
            <a:r>
              <a:rPr lang="en-US" sz="1600" dirty="0"/>
              <a:t>Know </a:t>
            </a:r>
            <a:r>
              <a:rPr lang="en-US" sz="1600" dirty="0" smtClean="0"/>
              <a:t>your vendors</a:t>
            </a:r>
            <a:endParaRPr lang="en-US" sz="1600" dirty="0"/>
          </a:p>
          <a:p>
            <a:r>
              <a:rPr lang="en-US" sz="1600" dirty="0"/>
              <a:t>Make sure </a:t>
            </a:r>
            <a:r>
              <a:rPr lang="en-US" sz="1600" dirty="0" smtClean="0"/>
              <a:t>everyone know their </a:t>
            </a:r>
            <a:r>
              <a:rPr lang="en-US" sz="1600" dirty="0"/>
              <a:t>roles </a:t>
            </a:r>
            <a:r>
              <a:rPr lang="en-US" sz="1600" dirty="0" smtClean="0"/>
              <a:t>and authority</a:t>
            </a:r>
          </a:p>
          <a:p>
            <a:pPr lvl="1"/>
            <a:r>
              <a:rPr lang="en-US" sz="1400" dirty="0" smtClean="0"/>
              <a:t>Document it</a:t>
            </a:r>
            <a:endParaRPr lang="en-US" sz="1400" dirty="0"/>
          </a:p>
          <a:p>
            <a:r>
              <a:rPr lang="en-US" sz="1600" dirty="0"/>
              <a:t>Exercise the plan at least twice per </a:t>
            </a:r>
            <a:r>
              <a:rPr lang="en-US" sz="1600" dirty="0" smtClean="0"/>
              <a:t>year</a:t>
            </a:r>
          </a:p>
          <a:p>
            <a:pPr lvl="1"/>
            <a:r>
              <a:rPr lang="en-US" sz="1400" dirty="0" smtClean="0"/>
              <a:t>preferably quarterly</a:t>
            </a:r>
          </a:p>
          <a:p>
            <a:pPr lvl="1"/>
            <a:r>
              <a:rPr lang="en-US" sz="1400" dirty="0" smtClean="0"/>
              <a:t>inject realism into </a:t>
            </a:r>
            <a:r>
              <a:rPr lang="en-US" sz="1400" dirty="0"/>
              <a:t>the </a:t>
            </a:r>
            <a:r>
              <a:rPr lang="en-US" sz="1400" dirty="0" smtClean="0"/>
              <a:t>exercise</a:t>
            </a:r>
            <a:endParaRPr lang="en-US" sz="1400" dirty="0"/>
          </a:p>
        </p:txBody>
      </p:sp>
      <p:sp>
        <p:nvSpPr>
          <p:cNvPr id="3" name="Text Placeholder 2"/>
          <p:cNvSpPr>
            <a:spLocks noGrp="1"/>
          </p:cNvSpPr>
          <p:nvPr>
            <p:ph type="body" sz="quarter" idx="12"/>
          </p:nvPr>
        </p:nvSpPr>
        <p:spPr/>
        <p:txBody>
          <a:bodyPr/>
          <a:lstStyle/>
          <a:p>
            <a:r>
              <a:rPr lang="en-GB" dirty="0" smtClean="0"/>
              <a:t>Dealing with a Breach</a:t>
            </a:r>
            <a:endParaRPr lang="en-GB" dirty="0"/>
          </a:p>
        </p:txBody>
      </p:sp>
    </p:spTree>
    <p:extLst>
      <p:ext uri="{BB962C8B-B14F-4D97-AF65-F5344CB8AC3E}">
        <p14:creationId xmlns:p14="http://schemas.microsoft.com/office/powerpoint/2010/main" val="17011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i="1" dirty="0" smtClean="0">
                <a:solidFill>
                  <a:srgbClr val="FF0000"/>
                </a:solidFill>
              </a:rPr>
              <a:t>Can I insure against GDPR violations?</a:t>
            </a:r>
            <a:endParaRPr lang="en-GB" sz="2400" i="1" dirty="0">
              <a:solidFill>
                <a:srgbClr val="FF0000"/>
              </a:solidFill>
            </a:endParaRPr>
          </a:p>
        </p:txBody>
      </p:sp>
    </p:spTree>
    <p:extLst>
      <p:ext uri="{BB962C8B-B14F-4D97-AF65-F5344CB8AC3E}">
        <p14:creationId xmlns:p14="http://schemas.microsoft.com/office/powerpoint/2010/main" val="29384177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4239808" cy="3516813"/>
          </a:xfrm>
        </p:spPr>
        <p:txBody>
          <a:bodyPr/>
          <a:lstStyle/>
          <a:p>
            <a:r>
              <a:rPr lang="en-GB" dirty="0" smtClean="0"/>
              <a:t>Generally, any fine</a:t>
            </a:r>
          </a:p>
          <a:p>
            <a:pPr lvl="1"/>
            <a:r>
              <a:rPr lang="en-GB" dirty="0"/>
              <a:t>e</a:t>
            </a:r>
            <a:r>
              <a:rPr lang="en-GB" dirty="0" smtClean="0"/>
              <a:t>specially if connected to deliberate recklessness or connected to a criminal offence</a:t>
            </a:r>
          </a:p>
          <a:p>
            <a:r>
              <a:rPr lang="en-GB" dirty="0"/>
              <a:t>C</a:t>
            </a:r>
            <a:r>
              <a:rPr lang="en-GB" dirty="0" smtClean="0"/>
              <a:t>ustomer’s churn</a:t>
            </a:r>
          </a:p>
          <a:p>
            <a:r>
              <a:rPr lang="en-GB" dirty="0"/>
              <a:t>A</a:t>
            </a:r>
            <a:r>
              <a:rPr lang="en-GB" dirty="0" smtClean="0"/>
              <a:t>n </a:t>
            </a:r>
            <a:r>
              <a:rPr lang="en-GB" dirty="0"/>
              <a:t>insurer </a:t>
            </a:r>
            <a:r>
              <a:rPr lang="en-GB" dirty="0" smtClean="0"/>
              <a:t>may not </a:t>
            </a:r>
            <a:r>
              <a:rPr lang="en-GB" dirty="0"/>
              <a:t>be liable for payment of </a:t>
            </a:r>
            <a:r>
              <a:rPr lang="en-GB" dirty="0" smtClean="0"/>
              <a:t>indemnity in certain circumstances</a:t>
            </a:r>
          </a:p>
          <a:p>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What cannot be insured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175" y="1366208"/>
            <a:ext cx="3589249" cy="2394029"/>
          </a:xfrm>
          <a:prstGeom prst="rect">
            <a:avLst/>
          </a:prstGeom>
        </p:spPr>
      </p:pic>
    </p:spTree>
    <p:extLst>
      <p:ext uri="{BB962C8B-B14F-4D97-AF65-F5344CB8AC3E}">
        <p14:creationId xmlns:p14="http://schemas.microsoft.com/office/powerpoint/2010/main" val="22972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smtClean="0"/>
              <a:t>Legal</a:t>
            </a:r>
            <a:r>
              <a:rPr lang="en-GB" b="1" dirty="0"/>
              <a:t>.</a:t>
            </a:r>
            <a:r>
              <a:rPr lang="en-GB" dirty="0"/>
              <a:t> The GDPR is a law. </a:t>
            </a:r>
            <a:r>
              <a:rPr lang="en-GB" b="1" dirty="0" smtClean="0">
                <a:solidFill>
                  <a:srgbClr val="FF0000"/>
                </a:solidFill>
              </a:rPr>
              <a:t>This </a:t>
            </a:r>
            <a:r>
              <a:rPr lang="en-GB" b="1" dirty="0">
                <a:solidFill>
                  <a:srgbClr val="FF0000"/>
                </a:solidFill>
              </a:rPr>
              <a:t>research note is not intended as legal advice or comprehensive </a:t>
            </a:r>
            <a:r>
              <a:rPr lang="en-GB" b="1" dirty="0" smtClean="0">
                <a:solidFill>
                  <a:srgbClr val="FF0000"/>
                </a:solidFill>
              </a:rPr>
              <a:t>guidance.</a:t>
            </a:r>
            <a:endParaRPr lang="en-GB" b="1" dirty="0">
              <a:solidFill>
                <a:srgbClr val="FF0000"/>
              </a:solidFill>
            </a:endParaRPr>
          </a:p>
          <a:p>
            <a:endParaRPr lang="en-GB" b="1" dirty="0" smtClean="0"/>
          </a:p>
          <a:p>
            <a:r>
              <a:rPr lang="en-GB" b="1" dirty="0" smtClean="0"/>
              <a:t>Procedural</a:t>
            </a:r>
            <a:r>
              <a:rPr lang="en-GB" b="1" dirty="0"/>
              <a:t>.</a:t>
            </a:r>
            <a:r>
              <a:rPr lang="en-GB" dirty="0"/>
              <a:t> </a:t>
            </a:r>
            <a:r>
              <a:rPr lang="en-GB" dirty="0" smtClean="0"/>
              <a:t>(New</a:t>
            </a:r>
            <a:r>
              <a:rPr lang="en-GB" dirty="0"/>
              <a:t>) roles, responsibilities, accountabilities and processes </a:t>
            </a:r>
            <a:r>
              <a:rPr lang="en-GB" dirty="0" smtClean="0"/>
              <a:t>to be implemented</a:t>
            </a:r>
            <a:endParaRPr lang="en-GB" dirty="0"/>
          </a:p>
          <a:p>
            <a:endParaRPr lang="en-GB" b="1" dirty="0" smtClean="0"/>
          </a:p>
          <a:p>
            <a:r>
              <a:rPr lang="en-GB" b="1" dirty="0" smtClean="0"/>
              <a:t>Technical</a:t>
            </a:r>
            <a:r>
              <a:rPr lang="en-GB" b="1" dirty="0"/>
              <a:t>.</a:t>
            </a:r>
            <a:r>
              <a:rPr lang="en-GB" dirty="0"/>
              <a:t> The GDPR includes many data protection principles and requirements that must be enabled by technology, or that require technology to limit impact to internal </a:t>
            </a:r>
            <a:r>
              <a:rPr lang="en-GB" dirty="0" smtClean="0"/>
              <a:t>operations</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Three Dimensions of GDPR</a:t>
            </a:r>
            <a:endParaRPr lang="en-GB" dirty="0"/>
          </a:p>
        </p:txBody>
      </p:sp>
    </p:spTree>
    <p:custDataLst>
      <p:tags r:id="rId1"/>
    </p:custDataLst>
    <p:extLst>
      <p:ext uri="{BB962C8B-B14F-4D97-AF65-F5344CB8AC3E}">
        <p14:creationId xmlns:p14="http://schemas.microsoft.com/office/powerpoint/2010/main" val="53914385"/>
      </p:ext>
    </p:extLst>
  </p:cSld>
  <p:clrMapOvr>
    <a:masterClrMapping/>
  </p:clrMapOvr>
  <mc:AlternateContent xmlns:mc="http://schemas.openxmlformats.org/markup-compatibility/2006" xmlns:p14="http://schemas.microsoft.com/office/powerpoint/2010/main">
    <mc:Choice Requires="p14">
      <p:transition spd="slow" p14:dur="2000" advTm="175"/>
    </mc:Choice>
    <mc:Fallback xmlns="">
      <p:transition spd="slow" advTm="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What can be insured</a:t>
            </a:r>
            <a:endParaRPr lang="en-GB" dirty="0"/>
          </a:p>
        </p:txBody>
      </p:sp>
      <p:grpSp>
        <p:nvGrpSpPr>
          <p:cNvPr id="16" name="Group 15"/>
          <p:cNvGrpSpPr/>
          <p:nvPr/>
        </p:nvGrpSpPr>
        <p:grpSpPr>
          <a:xfrm>
            <a:off x="1978952" y="653143"/>
            <a:ext cx="5269530" cy="4424880"/>
            <a:chOff x="3938954" y="1100530"/>
            <a:chExt cx="4642339" cy="5059843"/>
          </a:xfrm>
        </p:grpSpPr>
        <p:sp>
          <p:nvSpPr>
            <p:cNvPr id="7" name="Freeform 6"/>
            <p:cNvSpPr/>
            <p:nvPr/>
          </p:nvSpPr>
          <p:spPr bwMode="auto">
            <a:xfrm>
              <a:off x="3938954" y="1100530"/>
              <a:ext cx="4642339" cy="4913654"/>
            </a:xfrm>
            <a:custGeom>
              <a:avLst/>
              <a:gdLst>
                <a:gd name="connsiteX0" fmla="*/ 0 w 2402958"/>
                <a:gd name="connsiteY0" fmla="*/ 255181 h 3125972"/>
                <a:gd name="connsiteX1" fmla="*/ 1743740 w 2402958"/>
                <a:gd name="connsiteY1" fmla="*/ 0 h 3125972"/>
                <a:gd name="connsiteX2" fmla="*/ 2402958 w 2402958"/>
                <a:gd name="connsiteY2" fmla="*/ 2796362 h 3125972"/>
                <a:gd name="connsiteX3" fmla="*/ 212651 w 2402958"/>
                <a:gd name="connsiteY3" fmla="*/ 3125972 h 3125972"/>
                <a:gd name="connsiteX4" fmla="*/ 0 w 2402958"/>
                <a:gd name="connsiteY4" fmla="*/ 255181 h 3125972"/>
                <a:gd name="connsiteX0" fmla="*/ 0 w 2409265"/>
                <a:gd name="connsiteY0" fmla="*/ 226010 h 3125972"/>
                <a:gd name="connsiteX1" fmla="*/ 1750047 w 2409265"/>
                <a:gd name="connsiteY1" fmla="*/ 0 h 3125972"/>
                <a:gd name="connsiteX2" fmla="*/ 2409265 w 2409265"/>
                <a:gd name="connsiteY2" fmla="*/ 2796362 h 3125972"/>
                <a:gd name="connsiteX3" fmla="*/ 218958 w 2409265"/>
                <a:gd name="connsiteY3" fmla="*/ 3125972 h 3125972"/>
                <a:gd name="connsiteX4" fmla="*/ 0 w 2409265"/>
                <a:gd name="connsiteY4" fmla="*/ 226010 h 3125972"/>
                <a:gd name="connsiteX0" fmla="*/ 0 w 2409265"/>
                <a:gd name="connsiteY0" fmla="*/ 226010 h 3198900"/>
                <a:gd name="connsiteX1" fmla="*/ 1750047 w 2409265"/>
                <a:gd name="connsiteY1" fmla="*/ 0 h 3198900"/>
                <a:gd name="connsiteX2" fmla="*/ 2409265 w 2409265"/>
                <a:gd name="connsiteY2" fmla="*/ 2796362 h 3198900"/>
                <a:gd name="connsiteX3" fmla="*/ 250493 w 2409265"/>
                <a:gd name="connsiteY3" fmla="*/ 3198900 h 3198900"/>
                <a:gd name="connsiteX4" fmla="*/ 0 w 2409265"/>
                <a:gd name="connsiteY4" fmla="*/ 226010 h 3198900"/>
                <a:gd name="connsiteX0" fmla="*/ 0 w 2472334"/>
                <a:gd name="connsiteY0" fmla="*/ 226010 h 3198900"/>
                <a:gd name="connsiteX1" fmla="*/ 1750047 w 2472334"/>
                <a:gd name="connsiteY1" fmla="*/ 0 h 3198900"/>
                <a:gd name="connsiteX2" fmla="*/ 2472334 w 2472334"/>
                <a:gd name="connsiteY2" fmla="*/ 2789070 h 3198900"/>
                <a:gd name="connsiteX3" fmla="*/ 250493 w 2472334"/>
                <a:gd name="connsiteY3" fmla="*/ 3198900 h 3198900"/>
                <a:gd name="connsiteX4" fmla="*/ 0 w 2472334"/>
                <a:gd name="connsiteY4" fmla="*/ 226010 h 3198900"/>
                <a:gd name="connsiteX0" fmla="*/ 0 w 2434492"/>
                <a:gd name="connsiteY0" fmla="*/ 226010 h 3198900"/>
                <a:gd name="connsiteX1" fmla="*/ 1750047 w 2434492"/>
                <a:gd name="connsiteY1" fmla="*/ 0 h 3198900"/>
                <a:gd name="connsiteX2" fmla="*/ 2434492 w 2434492"/>
                <a:gd name="connsiteY2" fmla="*/ 2789070 h 3198900"/>
                <a:gd name="connsiteX3" fmla="*/ 250493 w 2434492"/>
                <a:gd name="connsiteY3" fmla="*/ 3198900 h 3198900"/>
                <a:gd name="connsiteX4" fmla="*/ 0 w 2434492"/>
                <a:gd name="connsiteY4" fmla="*/ 226010 h 319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492" h="3198900">
                  <a:moveTo>
                    <a:pt x="0" y="226010"/>
                  </a:moveTo>
                  <a:lnTo>
                    <a:pt x="1750047" y="0"/>
                  </a:lnTo>
                  <a:lnTo>
                    <a:pt x="2434492" y="2789070"/>
                  </a:lnTo>
                  <a:lnTo>
                    <a:pt x="250493" y="3198900"/>
                  </a:lnTo>
                  <a:lnTo>
                    <a:pt x="0" y="226010"/>
                  </a:lnTo>
                  <a:close/>
                </a:path>
              </a:pathLst>
            </a:custGeom>
            <a:gradFill flip="none" rotWithShape="1">
              <a:gsLst>
                <a:gs pos="0">
                  <a:schemeClr val="bg1">
                    <a:lumMod val="95000"/>
                  </a:schemeClr>
                </a:gs>
                <a:gs pos="50000">
                  <a:schemeClr val="bg1">
                    <a:lumMod val="95000"/>
                  </a:schemeClr>
                </a:gs>
                <a:gs pos="100000">
                  <a:schemeClr val="bg1"/>
                </a:gs>
              </a:gsLst>
              <a:lin ang="13500000" scaled="1"/>
              <a:tileRect/>
            </a:gradFill>
            <a:ln w="12700" cap="flat" cmpd="sng" algn="ctr">
              <a:gradFill>
                <a:gsLst>
                  <a:gs pos="0">
                    <a:schemeClr val="bg1">
                      <a:lumMod val="95000"/>
                    </a:schemeClr>
                  </a:gs>
                  <a:gs pos="50000">
                    <a:schemeClr val="bg1">
                      <a:lumMod val="85000"/>
                    </a:schemeClr>
                  </a:gs>
                  <a:gs pos="100000">
                    <a:schemeClr val="bg1"/>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2000" b="1" dirty="0"/>
            </a:p>
          </p:txBody>
        </p:sp>
        <p:pic>
          <p:nvPicPr>
            <p:cNvPr id="8" name="Picture 7" descr="p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873" y="3691713"/>
              <a:ext cx="2077288" cy="2468660"/>
            </a:xfrm>
            <a:prstGeom prst="rect">
              <a:avLst/>
            </a:prstGeom>
            <a:effectLst>
              <a:outerShdw blurRad="50800" dist="38100" dir="8100000" algn="tr" rotWithShape="0">
                <a:prstClr val="black">
                  <a:alpha val="40000"/>
                </a:prstClr>
              </a:outerShdw>
            </a:effectLst>
          </p:spPr>
        </p:pic>
        <p:sp>
          <p:nvSpPr>
            <p:cNvPr id="9" name="Rectangle 8"/>
            <p:cNvSpPr/>
            <p:nvPr/>
          </p:nvSpPr>
          <p:spPr bwMode="auto">
            <a:xfrm rot="21180000">
              <a:off x="4002364" y="1783219"/>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investigating an incident</a:t>
              </a:r>
            </a:p>
          </p:txBody>
        </p:sp>
        <p:sp>
          <p:nvSpPr>
            <p:cNvPr id="10" name="Rectangle 9"/>
            <p:cNvSpPr/>
            <p:nvPr/>
          </p:nvSpPr>
          <p:spPr bwMode="auto">
            <a:xfrm rot="21180000">
              <a:off x="4069586" y="2278351"/>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Defence </a:t>
              </a:r>
              <a:r>
                <a:rPr lang="en-GB" dirty="0"/>
                <a:t>costs</a:t>
              </a:r>
            </a:p>
          </p:txBody>
        </p:sp>
        <p:sp>
          <p:nvSpPr>
            <p:cNvPr id="11" name="Rectangle 10"/>
            <p:cNvSpPr/>
            <p:nvPr/>
          </p:nvSpPr>
          <p:spPr bwMode="auto">
            <a:xfrm rot="21180000">
              <a:off x="4155485" y="2448070"/>
              <a:ext cx="3434309" cy="1117180"/>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Claims </a:t>
              </a:r>
              <a:r>
                <a:rPr lang="en-GB" dirty="0"/>
                <a:t>by third </a:t>
              </a:r>
              <a:r>
                <a:rPr lang="en-GB" dirty="0" smtClean="0"/>
                <a:t>parties (customers</a:t>
              </a:r>
            </a:p>
            <a:p>
              <a:pPr lvl="1"/>
              <a:r>
                <a:rPr lang="en-GB" dirty="0" smtClean="0"/>
                <a:t>and suppliers</a:t>
              </a:r>
              <a:r>
                <a:rPr lang="en-GB" dirty="0"/>
                <a:t>) for </a:t>
              </a:r>
              <a:r>
                <a:rPr lang="en-GB" dirty="0" smtClean="0"/>
                <a:t>consequences</a:t>
              </a:r>
            </a:p>
            <a:p>
              <a:pPr lvl="1"/>
              <a:r>
                <a:rPr lang="en-GB" dirty="0" smtClean="0"/>
                <a:t>of a </a:t>
              </a:r>
              <a:r>
                <a:rPr lang="en-GB" dirty="0"/>
                <a:t>breach</a:t>
              </a:r>
            </a:p>
          </p:txBody>
        </p:sp>
        <p:sp>
          <p:nvSpPr>
            <p:cNvPr id="12" name="Rectangle 11"/>
            <p:cNvSpPr/>
            <p:nvPr/>
          </p:nvSpPr>
          <p:spPr bwMode="auto">
            <a:xfrm rot="21180000">
              <a:off x="4290273" y="3804957"/>
              <a:ext cx="3576060" cy="481395"/>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mitigating a breach </a:t>
              </a:r>
              <a:r>
                <a:rPr lang="en-GB" dirty="0" smtClean="0"/>
                <a:t>–</a:t>
              </a:r>
            </a:p>
            <a:p>
              <a:pPr lvl="1"/>
              <a:r>
                <a:rPr lang="en-GB" dirty="0" smtClean="0"/>
                <a:t>including </a:t>
              </a:r>
              <a:r>
                <a:rPr lang="en-GB" dirty="0"/>
                <a:t>public relations (</a:t>
              </a:r>
              <a:r>
                <a:rPr lang="en-GB" dirty="0" smtClean="0"/>
                <a:t>e.g.</a:t>
              </a:r>
            </a:p>
            <a:p>
              <a:pPr lvl="1"/>
              <a:r>
                <a:rPr lang="en-GB" dirty="0" smtClean="0"/>
                <a:t>notification</a:t>
              </a:r>
              <a:r>
                <a:rPr lang="en-GB" dirty="0"/>
                <a:t>) expenses</a:t>
              </a:r>
            </a:p>
          </p:txBody>
        </p:sp>
        <p:sp>
          <p:nvSpPr>
            <p:cNvPr id="14" name="Rectangle 13"/>
            <p:cNvSpPr/>
            <p:nvPr/>
          </p:nvSpPr>
          <p:spPr bwMode="auto">
            <a:xfrm rot="21180000">
              <a:off x="4695199" y="5082477"/>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i="1" dirty="0"/>
                <a:t>In certain countries</a:t>
              </a:r>
              <a:r>
                <a:rPr lang="en-GB" dirty="0"/>
                <a:t>, </a:t>
              </a:r>
              <a:r>
                <a:rPr lang="en-GB" dirty="0" smtClean="0"/>
                <a:t>GDPR</a:t>
              </a:r>
            </a:p>
            <a:p>
              <a:r>
                <a:rPr lang="en-GB" dirty="0" smtClean="0"/>
                <a:t>fines </a:t>
              </a:r>
              <a:r>
                <a:rPr lang="en-GB" i="1" dirty="0"/>
                <a:t>may</a:t>
              </a:r>
              <a:r>
                <a:rPr lang="en-GB" dirty="0"/>
                <a:t> be insurable</a:t>
              </a:r>
            </a:p>
          </p:txBody>
        </p:sp>
      </p:grpSp>
    </p:spTree>
    <p:extLst>
      <p:ext uri="{BB962C8B-B14F-4D97-AF65-F5344CB8AC3E}">
        <p14:creationId xmlns:p14="http://schemas.microsoft.com/office/powerpoint/2010/main" val="44829744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29"/>
          <p:cNvSpPr>
            <a:spLocks/>
          </p:cNvSpPr>
          <p:nvPr/>
        </p:nvSpPr>
        <p:spPr bwMode="auto">
          <a:xfrm>
            <a:off x="4235120" y="2937992"/>
            <a:ext cx="312756" cy="255583"/>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 name="Text Placeholder 2"/>
          <p:cNvSpPr>
            <a:spLocks noGrp="1"/>
          </p:cNvSpPr>
          <p:nvPr>
            <p:ph type="body" sz="quarter" idx="12"/>
          </p:nvPr>
        </p:nvSpPr>
        <p:spPr/>
        <p:txBody>
          <a:bodyPr/>
          <a:lstStyle/>
          <a:p>
            <a:r>
              <a:rPr lang="en-GB" dirty="0"/>
              <a:t>GDPR </a:t>
            </a:r>
            <a:r>
              <a:rPr lang="en-GB" dirty="0" smtClean="0"/>
              <a:t>Regulatory Heat Map</a:t>
            </a:r>
            <a:endParaRPr lang="en-GB" dirty="0"/>
          </a:p>
        </p:txBody>
      </p:sp>
      <p:grpSp>
        <p:nvGrpSpPr>
          <p:cNvPr id="97" name="Group 96"/>
          <p:cNvGrpSpPr/>
          <p:nvPr/>
        </p:nvGrpSpPr>
        <p:grpSpPr>
          <a:xfrm>
            <a:off x="2668659" y="232886"/>
            <a:ext cx="4686678" cy="4703169"/>
            <a:chOff x="2206929" y="103346"/>
            <a:chExt cx="4686678" cy="4703169"/>
          </a:xfrm>
        </p:grpSpPr>
        <p:grpSp>
          <p:nvGrpSpPr>
            <p:cNvPr id="51" name="Group 50"/>
            <p:cNvGrpSpPr>
              <a:grpSpLocks noChangeAspect="1"/>
            </p:cNvGrpSpPr>
            <p:nvPr/>
          </p:nvGrpSpPr>
          <p:grpSpPr>
            <a:xfrm>
              <a:off x="2206929" y="103346"/>
              <a:ext cx="4686678" cy="4542816"/>
              <a:chOff x="3117355" y="235948"/>
              <a:chExt cx="4415312" cy="4279785"/>
            </a:xfrm>
          </p:grpSpPr>
          <p:sp>
            <p:nvSpPr>
              <p:cNvPr id="5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pattFill prst="divot">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pattFill prst="pct80">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1"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pattFill prst="dkDnDiag">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9"/>
            <p:cNvSpPr>
              <a:spLocks/>
            </p:cNvSpPr>
            <p:nvPr/>
          </p:nvSpPr>
          <p:spPr bwMode="auto">
            <a:xfrm>
              <a:off x="4463912" y="4677592"/>
              <a:ext cx="153808" cy="128923"/>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divot">
              <a:fgClr>
                <a:srgbClr val="FF0000"/>
              </a:fgClr>
              <a:bgClr>
                <a:schemeClr val="bg1"/>
              </a:bgClr>
            </a:pattFill>
            <a:ln w="3175" cap="rnd">
              <a:solidFill>
                <a:schemeClr val="tx1">
                  <a:lumMod val="60000"/>
                  <a:lumOff val="40000"/>
                </a:schemeClr>
              </a:solidFill>
            </a:ln>
            <a:scene3d>
              <a:camera prst="orthographicFront">
                <a:rot lat="0" lon="0" rev="10799999"/>
              </a:camera>
              <a:lightRig rig="threePt" dir="t"/>
            </a:scene3d>
            <a:sp3d/>
          </p:spPr>
          <p:txBody>
            <a:bodyPr vert="horz" wrap="square" lIns="91440" tIns="45720" rIns="91440" bIns="45720" numCol="1" anchor="t" anchorCtr="0" compatLnSpc="1">
              <a:prstTxWarp prst="textNoShape">
                <a:avLst/>
              </a:prstTxWarp>
            </a:bodyPr>
            <a:lstStyle/>
            <a:p>
              <a:endParaRPr lang="en-US" sz="1800"/>
            </a:p>
          </p:txBody>
        </p:sp>
      </p:grpSp>
      <p:sp>
        <p:nvSpPr>
          <p:cNvPr id="99" name="Text Placeholder 1"/>
          <p:cNvSpPr>
            <a:spLocks noGrp="1"/>
          </p:cNvSpPr>
          <p:nvPr>
            <p:ph type="body" sz="quarter" idx="11"/>
          </p:nvPr>
        </p:nvSpPr>
        <p:spPr>
          <a:xfrm>
            <a:off x="155697" y="4661479"/>
            <a:ext cx="5158686" cy="318216"/>
          </a:xfrm>
        </p:spPr>
        <p:txBody>
          <a:bodyPr/>
          <a:lstStyle/>
          <a:p>
            <a:pPr marL="0" indent="0">
              <a:buNone/>
            </a:pPr>
            <a:r>
              <a:rPr lang="en-GB" sz="1200" dirty="0" smtClean="0"/>
              <a:t>Source: </a:t>
            </a:r>
            <a:r>
              <a:rPr lang="en-GB" sz="1200" dirty="0" smtClean="0">
                <a:hlinkClick r:id="rId3"/>
              </a:rPr>
              <a:t>DLA Piper</a:t>
            </a:r>
            <a:r>
              <a:rPr lang="en-GB" sz="1200" dirty="0" smtClean="0"/>
              <a:t> (update 2018)</a:t>
            </a:r>
            <a:endParaRPr lang="en-GB" sz="1200" dirty="0"/>
          </a:p>
        </p:txBody>
      </p:sp>
      <p:sp>
        <p:nvSpPr>
          <p:cNvPr id="100" name="TextBox 99"/>
          <p:cNvSpPr txBox="1"/>
          <p:nvPr/>
        </p:nvSpPr>
        <p:spPr>
          <a:xfrm>
            <a:off x="123564" y="1202721"/>
            <a:ext cx="2477064" cy="3231654"/>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600" dirty="0" smtClean="0">
                <a:solidFill>
                  <a:srgbClr val="FF0000"/>
                </a:solidFill>
              </a:rPr>
              <a:t>Not insurable</a:t>
            </a:r>
          </a:p>
          <a:p>
            <a:pPr lvl="1"/>
            <a:r>
              <a:rPr lang="en-GB" sz="1200" dirty="0">
                <a:solidFill>
                  <a:srgbClr val="FF0000"/>
                </a:solidFill>
              </a:rPr>
              <a:t>Austria, Belgium, </a:t>
            </a:r>
            <a:r>
              <a:rPr lang="en-GB" sz="1200" dirty="0" smtClean="0">
                <a:solidFill>
                  <a:srgbClr val="FF0000"/>
                </a:solidFill>
              </a:rPr>
              <a:t>Bulgaria, </a:t>
            </a:r>
            <a:r>
              <a:rPr lang="en-GB" sz="1200" dirty="0">
                <a:solidFill>
                  <a:srgbClr val="FF0000"/>
                </a:solidFill>
              </a:rPr>
              <a:t>Cyprus, </a:t>
            </a:r>
            <a:r>
              <a:rPr lang="en-GB" sz="1200" dirty="0" smtClean="0">
                <a:solidFill>
                  <a:srgbClr val="FF0000"/>
                </a:solidFill>
              </a:rPr>
              <a:t>Croatia, Czech </a:t>
            </a:r>
            <a:r>
              <a:rPr lang="en-GB" sz="1200" dirty="0">
                <a:solidFill>
                  <a:srgbClr val="FF0000"/>
                </a:solidFill>
              </a:rPr>
              <a:t>Republic, </a:t>
            </a:r>
            <a:r>
              <a:rPr lang="en-GB" sz="1200" dirty="0" smtClean="0">
                <a:solidFill>
                  <a:srgbClr val="FF0000"/>
                </a:solidFill>
              </a:rPr>
              <a:t>Denmark, France, Hungary, Ireland, </a:t>
            </a:r>
            <a:r>
              <a:rPr lang="en-GB" sz="1200" dirty="0">
                <a:solidFill>
                  <a:srgbClr val="FF0000"/>
                </a:solidFill>
              </a:rPr>
              <a:t>Italy,</a:t>
            </a:r>
            <a:r>
              <a:rPr lang="en-GB" sz="1200" dirty="0" smtClean="0">
                <a:solidFill>
                  <a:srgbClr val="FF0000"/>
                </a:solidFill>
              </a:rPr>
              <a:t> Latvia, Luxembourg, Malta, Portugal, Romania, Slovakia, Spain,</a:t>
            </a:r>
            <a:r>
              <a:rPr lang="en-GB" sz="1200" dirty="0">
                <a:solidFill>
                  <a:srgbClr val="FF0000"/>
                </a:solidFill>
              </a:rPr>
              <a:t> </a:t>
            </a:r>
            <a:r>
              <a:rPr lang="en-GB" sz="1200" dirty="0" smtClean="0">
                <a:solidFill>
                  <a:srgbClr val="FF0000"/>
                </a:solidFill>
              </a:rPr>
              <a:t>Switzerland, United Kingdom</a:t>
            </a:r>
          </a:p>
          <a:p>
            <a:r>
              <a:rPr lang="en-GB" sz="1600" dirty="0" smtClean="0">
                <a:solidFill>
                  <a:schemeClr val="tx2">
                    <a:lumMod val="60000"/>
                    <a:lumOff val="40000"/>
                  </a:schemeClr>
                </a:solidFill>
              </a:rPr>
              <a:t>Unclear</a:t>
            </a:r>
          </a:p>
          <a:p>
            <a:pPr lvl="1"/>
            <a:r>
              <a:rPr lang="en-GB" sz="1200" dirty="0" smtClean="0">
                <a:solidFill>
                  <a:schemeClr val="tx2">
                    <a:lumMod val="60000"/>
                    <a:lumOff val="40000"/>
                  </a:schemeClr>
                </a:solidFill>
              </a:rPr>
              <a:t>Estonia, Germany</a:t>
            </a:r>
            <a:r>
              <a:rPr lang="en-GB" sz="1200" dirty="0">
                <a:solidFill>
                  <a:schemeClr val="tx2">
                    <a:lumMod val="60000"/>
                    <a:lumOff val="40000"/>
                  </a:schemeClr>
                </a:solidFill>
              </a:rPr>
              <a:t>, </a:t>
            </a:r>
            <a:r>
              <a:rPr lang="en-GB" sz="1200" dirty="0" smtClean="0">
                <a:solidFill>
                  <a:schemeClr val="tx2">
                    <a:lumMod val="60000"/>
                    <a:lumOff val="40000"/>
                  </a:schemeClr>
                </a:solidFill>
              </a:rPr>
              <a:t>Greece, Netherland</a:t>
            </a:r>
            <a:r>
              <a:rPr lang="en-GB" sz="1200" dirty="0">
                <a:solidFill>
                  <a:schemeClr val="tx2">
                    <a:lumMod val="60000"/>
                    <a:lumOff val="40000"/>
                  </a:schemeClr>
                </a:solidFill>
              </a:rPr>
              <a:t>, Poland, </a:t>
            </a:r>
            <a:r>
              <a:rPr lang="en-GB" sz="1200" dirty="0" smtClean="0">
                <a:solidFill>
                  <a:schemeClr val="tx2">
                    <a:lumMod val="60000"/>
                    <a:lumOff val="40000"/>
                  </a:schemeClr>
                </a:solidFill>
              </a:rPr>
              <a:t>Lithuania, Sweden </a:t>
            </a:r>
          </a:p>
          <a:p>
            <a:r>
              <a:rPr lang="en-GB" sz="1600" dirty="0" smtClean="0">
                <a:solidFill>
                  <a:srgbClr val="00B050"/>
                </a:solidFill>
              </a:rPr>
              <a:t>Insurable</a:t>
            </a:r>
          </a:p>
          <a:p>
            <a:pPr lvl="1"/>
            <a:r>
              <a:rPr lang="en-GB" sz="1200" dirty="0" smtClean="0">
                <a:solidFill>
                  <a:srgbClr val="00B050"/>
                </a:solidFill>
              </a:rPr>
              <a:t>Finland, Norway</a:t>
            </a:r>
            <a:endParaRPr lang="en-GB" sz="1200" dirty="0">
              <a:solidFill>
                <a:srgbClr val="00B050"/>
              </a:solidFill>
            </a:endParaRPr>
          </a:p>
        </p:txBody>
      </p:sp>
      <p:grpSp>
        <p:nvGrpSpPr>
          <p:cNvPr id="105" name="Group 104"/>
          <p:cNvGrpSpPr/>
          <p:nvPr/>
        </p:nvGrpSpPr>
        <p:grpSpPr>
          <a:xfrm>
            <a:off x="6597904" y="666604"/>
            <a:ext cx="2434772" cy="3193182"/>
            <a:chOff x="6545439" y="696584"/>
            <a:chExt cx="2434772" cy="3193182"/>
          </a:xfrm>
        </p:grpSpPr>
        <p:sp>
          <p:nvSpPr>
            <p:cNvPr id="101" name="TextBox 100"/>
            <p:cNvSpPr txBox="1"/>
            <p:nvPr/>
          </p:nvSpPr>
          <p:spPr>
            <a:xfrm>
              <a:off x="6545439" y="696584"/>
              <a:ext cx="2434772" cy="3193182"/>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200" b="1" dirty="0" smtClean="0"/>
                <a:t>Data Regulatory Environment</a:t>
              </a:r>
            </a:p>
            <a:p>
              <a:endParaRPr lang="en-GB" sz="1050" dirty="0"/>
            </a:p>
            <a:p>
              <a:pPr lvl="1"/>
              <a:r>
                <a:rPr lang="en-GB" sz="1100" b="1" dirty="0" smtClean="0">
                  <a:solidFill>
                    <a:srgbClr val="FF0000"/>
                  </a:solidFill>
                </a:rPr>
                <a:t>High</a:t>
              </a:r>
            </a:p>
            <a:p>
              <a:pPr lvl="1"/>
              <a:r>
                <a:rPr lang="en-GB" sz="1050" dirty="0"/>
                <a:t>Austria, Belgium, France, </a:t>
              </a:r>
              <a:r>
                <a:rPr lang="en-GB" sz="1050" dirty="0" smtClean="0"/>
                <a:t>Germany, Ireland, Italy, Netherlands</a:t>
              </a:r>
              <a:r>
                <a:rPr lang="en-GB" sz="1050" dirty="0"/>
                <a:t>, Norway</a:t>
              </a:r>
              <a:r>
                <a:rPr lang="en-GB" sz="1050" dirty="0" smtClean="0"/>
                <a:t>, </a:t>
              </a:r>
              <a:r>
                <a:rPr lang="en-GB" sz="1050" dirty="0"/>
                <a:t>Poland,</a:t>
              </a:r>
              <a:r>
                <a:rPr lang="en-GB" sz="1050" dirty="0" smtClean="0"/>
                <a:t> Portugal, Spain, Sweden,  Switzerland</a:t>
              </a:r>
            </a:p>
            <a:p>
              <a:endParaRPr lang="en-GB" sz="1050" dirty="0"/>
            </a:p>
            <a:p>
              <a:pPr lvl="1"/>
              <a:r>
                <a:rPr lang="en-GB" sz="1100" b="1" dirty="0" smtClean="0">
                  <a:solidFill>
                    <a:srgbClr val="FF0000"/>
                  </a:solidFill>
                </a:rPr>
                <a:t>Fairly High</a:t>
              </a:r>
            </a:p>
            <a:p>
              <a:pPr lvl="1"/>
              <a:r>
                <a:rPr lang="en-GB" sz="1050" dirty="0"/>
                <a:t>Cyprus, Czech Republic, </a:t>
              </a:r>
              <a:r>
                <a:rPr lang="en-GB" sz="1050" dirty="0" smtClean="0"/>
                <a:t>Denmark, </a:t>
              </a:r>
              <a:r>
                <a:rPr lang="en-GB" sz="1050" dirty="0"/>
                <a:t>Estonia, </a:t>
              </a:r>
              <a:r>
                <a:rPr lang="en-GB" sz="1050" dirty="0" smtClean="0"/>
                <a:t>Finland, Greece, Hungary</a:t>
              </a:r>
              <a:r>
                <a:rPr lang="en-GB" sz="1050" dirty="0"/>
                <a:t>, </a:t>
              </a:r>
              <a:r>
                <a:rPr lang="en-GB" sz="1050" dirty="0" smtClean="0"/>
                <a:t>Latvia, </a:t>
              </a:r>
              <a:r>
                <a:rPr lang="en-GB" sz="1050" dirty="0"/>
                <a:t>Luxembourg, Romania, </a:t>
              </a:r>
              <a:r>
                <a:rPr lang="en-GB" sz="1050" dirty="0" smtClean="0"/>
                <a:t>Slovakia, Slovenia</a:t>
              </a:r>
            </a:p>
            <a:p>
              <a:endParaRPr lang="en-GB" sz="1050" dirty="0" smtClean="0"/>
            </a:p>
            <a:p>
              <a:pPr lvl="1"/>
              <a:r>
                <a:rPr lang="en-GB" sz="1100" b="1" dirty="0" smtClean="0">
                  <a:solidFill>
                    <a:srgbClr val="FF0000"/>
                  </a:solidFill>
                </a:rPr>
                <a:t>Moderate</a:t>
              </a:r>
            </a:p>
            <a:p>
              <a:pPr lvl="1"/>
              <a:r>
                <a:rPr lang="en-GB" sz="1050" dirty="0" smtClean="0"/>
                <a:t>Bulgaria, Croatia, Lithuania, Malta</a:t>
              </a:r>
              <a:endParaRPr lang="en-GB" sz="1050" dirty="0"/>
            </a:p>
          </p:txBody>
        </p:sp>
        <p:sp>
          <p:nvSpPr>
            <p:cNvPr id="102" name="Rounded Rectangle 101"/>
            <p:cNvSpPr/>
            <p:nvPr/>
          </p:nvSpPr>
          <p:spPr>
            <a:xfrm>
              <a:off x="6628498" y="1076264"/>
              <a:ext cx="357942" cy="173225"/>
            </a:xfrm>
            <a:prstGeom prst="roundRect">
              <a:avLst/>
            </a:prstGeom>
            <a:pattFill prst="pct80">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ounded Rectangle 102"/>
            <p:cNvSpPr/>
            <p:nvPr/>
          </p:nvSpPr>
          <p:spPr>
            <a:xfrm>
              <a:off x="6625474" y="2199319"/>
              <a:ext cx="357942" cy="173225"/>
            </a:xfrm>
            <a:prstGeom prst="roundRect">
              <a:avLst/>
            </a:prstGeom>
            <a:pattFill prst="dkDnDiag">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Rounded Rectangle 103"/>
            <p:cNvSpPr/>
            <p:nvPr/>
          </p:nvSpPr>
          <p:spPr>
            <a:xfrm>
              <a:off x="6625474" y="3321735"/>
              <a:ext cx="357942" cy="173225"/>
            </a:xfrm>
            <a:prstGeom prst="roundRect">
              <a:avLst/>
            </a:prstGeom>
            <a:pattFill prst="divot">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839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Data Privacy Officers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DPOs</a:t>
            </a:r>
            <a:endParaRPr lang="en-GB" dirty="0"/>
          </a:p>
        </p:txBody>
      </p:sp>
    </p:spTree>
    <p:extLst>
      <p:ext uri="{BB962C8B-B14F-4D97-AF65-F5344CB8AC3E}">
        <p14:creationId xmlns:p14="http://schemas.microsoft.com/office/powerpoint/2010/main" val="3527658997"/>
      </p:ext>
    </p:extLst>
  </p:cSld>
  <p:clrMapOvr>
    <a:masterClrMapping/>
  </p:clrMapOvr>
  <mc:AlternateContent xmlns:mc="http://schemas.openxmlformats.org/markup-compatibility/2006" xmlns:p14="http://schemas.microsoft.com/office/powerpoint/2010/main">
    <mc:Choice Requires="p14">
      <p:transition spd="slow" p14:dur="2000" advTm="566"/>
    </mc:Choice>
    <mc:Fallback xmlns="">
      <p:transition spd="slow" advTm="566"/>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Preparatory plan</a:t>
            </a:r>
          </a:p>
          <a:p>
            <a:r>
              <a:rPr lang="en-GB" dirty="0" smtClean="0"/>
              <a:t>Build relationships</a:t>
            </a:r>
          </a:p>
          <a:p>
            <a:pPr lvl="1"/>
            <a:r>
              <a:rPr lang="en-GB" dirty="0"/>
              <a:t>Identify </a:t>
            </a:r>
            <a:r>
              <a:rPr lang="en-GB" dirty="0" smtClean="0"/>
              <a:t>stakeholders</a:t>
            </a:r>
          </a:p>
          <a:p>
            <a:pPr lvl="1"/>
            <a:r>
              <a:rPr lang="en-GB" dirty="0"/>
              <a:t>Campaign internally</a:t>
            </a:r>
          </a:p>
          <a:p>
            <a:pPr lvl="1"/>
            <a:r>
              <a:rPr lang="en-GB" dirty="0" smtClean="0"/>
              <a:t>Increase </a:t>
            </a:r>
            <a:r>
              <a:rPr lang="en-GB" dirty="0"/>
              <a:t>organizational </a:t>
            </a:r>
            <a:r>
              <a:rPr lang="en-GB" dirty="0" smtClean="0"/>
              <a:t>understanding</a:t>
            </a:r>
          </a:p>
          <a:p>
            <a:pPr lvl="1"/>
            <a:r>
              <a:rPr lang="en-GB" dirty="0"/>
              <a:t>Map out a plan for the </a:t>
            </a:r>
            <a:r>
              <a:rPr lang="en-GB" dirty="0" smtClean="0"/>
              <a:t>future</a:t>
            </a:r>
          </a:p>
          <a:p>
            <a:r>
              <a:rPr lang="en-GB" dirty="0" smtClean="0"/>
              <a:t>Establish the Privacy Program</a:t>
            </a:r>
            <a:endParaRPr lang="en-GB" dirty="0"/>
          </a:p>
          <a:p>
            <a:pPr lvl="1"/>
            <a:r>
              <a:rPr lang="en-GB" dirty="0" smtClean="0"/>
              <a:t>Maintain </a:t>
            </a:r>
            <a:r>
              <a:rPr lang="en-GB" dirty="0"/>
              <a:t>privacy documentation for business units and </a:t>
            </a:r>
            <a:r>
              <a:rPr lang="en-GB" dirty="0" smtClean="0"/>
              <a:t>users</a:t>
            </a:r>
          </a:p>
          <a:p>
            <a:pPr lvl="1"/>
            <a:r>
              <a:rPr lang="en-GB" dirty="0" smtClean="0"/>
              <a:t>Establish </a:t>
            </a:r>
            <a:r>
              <a:rPr lang="en-GB" dirty="0"/>
              <a:t>a companywide mandatory reporting mechanism</a:t>
            </a:r>
            <a:endParaRPr lang="en-GB" dirty="0" smtClean="0"/>
          </a:p>
          <a:p>
            <a:pPr lvl="1"/>
            <a:r>
              <a:rPr lang="en-GB" dirty="0"/>
              <a:t>Review existing personal-data-processing </a:t>
            </a:r>
            <a:r>
              <a:rPr lang="en-GB" dirty="0" smtClean="0"/>
              <a:t>operations</a:t>
            </a:r>
          </a:p>
          <a:p>
            <a:pPr lvl="1"/>
            <a:r>
              <a:rPr lang="en-GB" dirty="0"/>
              <a:t>Prioritize actions</a:t>
            </a:r>
          </a:p>
          <a:p>
            <a:r>
              <a:rPr lang="en-GB" dirty="0" smtClean="0"/>
              <a:t>Keep reputation </a:t>
            </a:r>
            <a:r>
              <a:rPr lang="en-GB" dirty="0"/>
              <a:t>for integrity, inside and outside the </a:t>
            </a:r>
            <a:r>
              <a:rPr lang="en-GB" dirty="0" smtClean="0"/>
              <a:t>company</a:t>
            </a:r>
          </a:p>
        </p:txBody>
      </p:sp>
      <p:sp>
        <p:nvSpPr>
          <p:cNvPr id="3" name="Text Placeholder 2"/>
          <p:cNvSpPr>
            <a:spLocks noGrp="1"/>
          </p:cNvSpPr>
          <p:nvPr>
            <p:ph type="body" sz="quarter" idx="12"/>
          </p:nvPr>
        </p:nvSpPr>
        <p:spPr/>
        <p:txBody>
          <a:bodyPr/>
          <a:lstStyle/>
          <a:p>
            <a:r>
              <a:rPr lang="en-GB" dirty="0" smtClean="0"/>
              <a:t>Privacy Officers</a:t>
            </a:r>
            <a:endParaRPr lang="en-GB" dirty="0"/>
          </a:p>
        </p:txBody>
      </p:sp>
    </p:spTree>
    <p:extLst>
      <p:ext uri="{BB962C8B-B14F-4D97-AF65-F5344CB8AC3E}">
        <p14:creationId xmlns:p14="http://schemas.microsoft.com/office/powerpoint/2010/main" val="30668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GDPR Implementation Basics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spTree>
    <p:extLst>
      <p:ext uri="{BB962C8B-B14F-4D97-AF65-F5344CB8AC3E}">
        <p14:creationId xmlns:p14="http://schemas.microsoft.com/office/powerpoint/2010/main" val="2391490252"/>
      </p:ext>
    </p:extLst>
  </p:cSld>
  <p:clrMapOvr>
    <a:masterClrMapping/>
  </p:clrMapOvr>
  <mc:AlternateContent xmlns:mc="http://schemas.openxmlformats.org/markup-compatibility/2006" xmlns:p14="http://schemas.microsoft.com/office/powerpoint/2010/main">
    <mc:Choice Requires="p14">
      <p:transition spd="slow" p14:dur="2000" advTm="566"/>
    </mc:Choice>
    <mc:Fallback xmlns="">
      <p:transition spd="slow" advTm="566"/>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GDPR Personal Data Lifecycle</a:t>
            </a:r>
            <a:endParaRPr lang="en-GB" dirty="0"/>
          </a:p>
        </p:txBody>
      </p:sp>
      <p:grpSp>
        <p:nvGrpSpPr>
          <p:cNvPr id="17" name="Group 16"/>
          <p:cNvGrpSpPr/>
          <p:nvPr/>
        </p:nvGrpSpPr>
        <p:grpSpPr>
          <a:xfrm>
            <a:off x="92363" y="1163377"/>
            <a:ext cx="2330541" cy="1781414"/>
            <a:chOff x="92363" y="1163377"/>
            <a:chExt cx="2330541" cy="1781414"/>
          </a:xfrm>
        </p:grpSpPr>
        <p:sp>
          <p:nvSpPr>
            <p:cNvPr id="4" name="TextBox 3"/>
            <p:cNvSpPr txBox="1"/>
            <p:nvPr/>
          </p:nvSpPr>
          <p:spPr>
            <a:xfrm>
              <a:off x="92363" y="1163377"/>
              <a:ext cx="2329279" cy="451342"/>
            </a:xfrm>
            <a:prstGeom prst="rect">
              <a:avLst/>
            </a:prstGeom>
            <a:solidFill>
              <a:schemeClr val="accent1"/>
            </a:solidFill>
          </p:spPr>
          <p:txBody>
            <a:bodyPr wrap="square" lIns="121920" tIns="60960" rIns="121920" bIns="60960" rtlCol="0" anchor="b" anchorCtr="0">
              <a:spAutoFit/>
            </a:bodyPr>
            <a:lstStyle/>
            <a:p>
              <a:r>
                <a:rPr lang="en-US" sz="2133" dirty="0" smtClean="0">
                  <a:solidFill>
                    <a:srgbClr val="FFFFFF"/>
                  </a:solidFill>
                </a:rPr>
                <a:t>Collect + Classify</a:t>
              </a:r>
              <a:endParaRPr lang="en-US" sz="2133" dirty="0">
                <a:solidFill>
                  <a:srgbClr val="FFFFFF"/>
                </a:solidFill>
              </a:endParaRPr>
            </a:p>
          </p:txBody>
        </p:sp>
        <p:sp>
          <p:nvSpPr>
            <p:cNvPr id="5" name="TextBox 4"/>
            <p:cNvSpPr txBox="1"/>
            <p:nvPr/>
          </p:nvSpPr>
          <p:spPr>
            <a:xfrm>
              <a:off x="93625" y="1614720"/>
              <a:ext cx="2329279" cy="1330071"/>
            </a:xfrm>
            <a:prstGeom prst="rect">
              <a:avLst/>
            </a:prstGeom>
            <a:solidFill>
              <a:schemeClr val="accent1">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Define the purposes of </a:t>
              </a:r>
              <a:r>
                <a:rPr lang="en-GB" sz="1100" dirty="0" smtClean="0"/>
                <a:t>collection</a:t>
              </a:r>
            </a:p>
            <a:p>
              <a:pPr marL="171450" indent="-171450">
                <a:buFont typeface="Arial" panose="020B0604020202020204" pitchFamily="34" charset="0"/>
                <a:buChar char="•"/>
              </a:pPr>
              <a:r>
                <a:rPr lang="en-GB" sz="1100" dirty="0" smtClean="0"/>
                <a:t>Collect </a:t>
              </a:r>
              <a:r>
                <a:rPr lang="en-GB" sz="1100" dirty="0"/>
                <a:t>only the personal data </a:t>
              </a:r>
              <a:r>
                <a:rPr lang="en-GB" sz="1100" dirty="0" smtClean="0"/>
                <a:t>necessary</a:t>
              </a:r>
            </a:p>
            <a:p>
              <a:pPr marL="171450" indent="-171450">
                <a:buFont typeface="Arial" panose="020B0604020202020204" pitchFamily="34" charset="0"/>
                <a:buChar char="•"/>
              </a:pPr>
              <a:r>
                <a:rPr lang="en-GB" sz="1100" dirty="0"/>
                <a:t>Inform </a:t>
              </a:r>
              <a:r>
                <a:rPr lang="en-GB" sz="1100" dirty="0" smtClean="0"/>
                <a:t>data subjects</a:t>
              </a:r>
            </a:p>
            <a:p>
              <a:pPr marL="171450" indent="-171450">
                <a:buFont typeface="Arial" panose="020B0604020202020204" pitchFamily="34" charset="0"/>
                <a:buChar char="•"/>
              </a:pPr>
              <a:r>
                <a:rPr lang="en-GB" sz="1100" dirty="0" smtClean="0"/>
                <a:t>Identify the categories </a:t>
              </a:r>
              <a:r>
                <a:rPr lang="en-GB" sz="1100" dirty="0"/>
                <a:t>and sensitivity </a:t>
              </a:r>
              <a:r>
                <a:rPr lang="en-GB" sz="1100" dirty="0" smtClean="0"/>
                <a:t>of personal data</a:t>
              </a:r>
              <a:endParaRPr lang="en-US" sz="1100" dirty="0"/>
            </a:p>
          </p:txBody>
        </p:sp>
      </p:grpSp>
      <p:grpSp>
        <p:nvGrpSpPr>
          <p:cNvPr id="18" name="Group 17"/>
          <p:cNvGrpSpPr/>
          <p:nvPr/>
        </p:nvGrpSpPr>
        <p:grpSpPr>
          <a:xfrm>
            <a:off x="92363" y="3078152"/>
            <a:ext cx="2329279" cy="1771773"/>
            <a:chOff x="92363" y="3078152"/>
            <a:chExt cx="2329279" cy="1771773"/>
          </a:xfrm>
        </p:grpSpPr>
        <p:sp>
          <p:nvSpPr>
            <p:cNvPr id="6" name="TextBox 5"/>
            <p:cNvSpPr txBox="1"/>
            <p:nvPr/>
          </p:nvSpPr>
          <p:spPr>
            <a:xfrm>
              <a:off x="92363" y="3078152"/>
              <a:ext cx="2329279" cy="441702"/>
            </a:xfrm>
            <a:prstGeom prst="rect">
              <a:avLst/>
            </a:prstGeom>
            <a:solidFill>
              <a:schemeClr val="accent4"/>
            </a:solidFill>
          </p:spPr>
          <p:txBody>
            <a:bodyPr wrap="square" lIns="121920" tIns="60960" rIns="121920" bIns="60960" rtlCol="0" anchor="b" anchorCtr="0">
              <a:spAutoFit/>
            </a:bodyPr>
            <a:lstStyle/>
            <a:p>
              <a:r>
                <a:rPr lang="en-US" sz="2133" dirty="0" smtClean="0">
                  <a:solidFill>
                    <a:srgbClr val="FFFFFF"/>
                  </a:solidFill>
                </a:rPr>
                <a:t>Secure</a:t>
              </a:r>
              <a:endParaRPr lang="en-US" sz="2133" dirty="0">
                <a:solidFill>
                  <a:srgbClr val="FFFFFF"/>
                </a:solidFill>
              </a:endParaRPr>
            </a:p>
          </p:txBody>
        </p:sp>
        <p:sp>
          <p:nvSpPr>
            <p:cNvPr id="7" name="TextBox 6"/>
            <p:cNvSpPr txBox="1"/>
            <p:nvPr/>
          </p:nvSpPr>
          <p:spPr>
            <a:xfrm>
              <a:off x="92363" y="3519854"/>
              <a:ext cx="2329279" cy="1330071"/>
            </a:xfrm>
            <a:prstGeom prst="rect">
              <a:avLst/>
            </a:prstGeom>
            <a:solidFill>
              <a:schemeClr val="accent4">
                <a:alpha val="20000"/>
              </a:schemeClr>
            </a:solidFill>
          </p:spPr>
          <p:txBody>
            <a:bodyPr wrap="square" lIns="121920" tIns="60960" rIns="121920" bIns="60960" rtlCol="0">
              <a:noAutofit/>
            </a:bodyPr>
            <a:lstStyle/>
            <a:p>
              <a:r>
                <a:rPr lang="en-GB" sz="1200" dirty="0"/>
                <a:t>Implement technical and organizational measures to ensure a level of security appropriate to the risk based on the nature, scope, context and purposes of processing</a:t>
              </a:r>
              <a:r>
                <a:rPr lang="en-GB" sz="1200" dirty="0" smtClean="0"/>
                <a:t>.</a:t>
              </a:r>
              <a:endParaRPr lang="en-US" sz="1200" dirty="0"/>
            </a:p>
          </p:txBody>
        </p:sp>
      </p:grpSp>
      <p:grpSp>
        <p:nvGrpSpPr>
          <p:cNvPr id="19" name="Group 18"/>
          <p:cNvGrpSpPr/>
          <p:nvPr/>
        </p:nvGrpSpPr>
        <p:grpSpPr>
          <a:xfrm>
            <a:off x="2611555" y="1173017"/>
            <a:ext cx="2330542" cy="1771774"/>
            <a:chOff x="2611555" y="1173017"/>
            <a:chExt cx="2330542" cy="1771774"/>
          </a:xfrm>
        </p:grpSpPr>
        <p:sp>
          <p:nvSpPr>
            <p:cNvPr id="8" name="TextBox 7"/>
            <p:cNvSpPr txBox="1"/>
            <p:nvPr/>
          </p:nvSpPr>
          <p:spPr>
            <a:xfrm>
              <a:off x="2611555" y="1173017"/>
              <a:ext cx="2329279" cy="441702"/>
            </a:xfrm>
            <a:prstGeom prst="rect">
              <a:avLst/>
            </a:prstGeom>
            <a:solidFill>
              <a:schemeClr val="accent2"/>
            </a:solidFill>
          </p:spPr>
          <p:txBody>
            <a:bodyPr wrap="square" lIns="121920" tIns="60960" rIns="121920" bIns="60960" rtlCol="0" anchor="b" anchorCtr="0">
              <a:spAutoFit/>
            </a:bodyPr>
            <a:lstStyle/>
            <a:p>
              <a:r>
                <a:rPr lang="en-US" sz="2133" dirty="0" smtClean="0">
                  <a:solidFill>
                    <a:srgbClr val="FFFFFF"/>
                  </a:solidFill>
                </a:rPr>
                <a:t>Process</a:t>
              </a:r>
              <a:endParaRPr lang="en-US" sz="2133" dirty="0">
                <a:solidFill>
                  <a:srgbClr val="FFFFFF"/>
                </a:solidFill>
              </a:endParaRPr>
            </a:p>
          </p:txBody>
        </p:sp>
        <p:sp>
          <p:nvSpPr>
            <p:cNvPr id="9" name="TextBox 8"/>
            <p:cNvSpPr txBox="1"/>
            <p:nvPr/>
          </p:nvSpPr>
          <p:spPr>
            <a:xfrm>
              <a:off x="2612818" y="1614720"/>
              <a:ext cx="2329279" cy="1330071"/>
            </a:xfrm>
            <a:prstGeom prst="rect">
              <a:avLst/>
            </a:prstGeom>
            <a:solidFill>
              <a:schemeClr val="accent2">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Process personal data lawfully, fairly and </a:t>
              </a:r>
              <a:r>
                <a:rPr lang="en-GB" sz="1200" dirty="0" smtClean="0"/>
                <a:t>transparently</a:t>
              </a:r>
            </a:p>
            <a:p>
              <a:pPr marL="171450" indent="-171450">
                <a:buFont typeface="Arial" panose="020B0604020202020204" pitchFamily="34" charset="0"/>
                <a:buChar char="•"/>
              </a:pPr>
              <a:endParaRPr lang="en-GB" sz="1200" dirty="0" smtClean="0"/>
            </a:p>
            <a:p>
              <a:pPr marL="171450" indent="-171450">
                <a:buFont typeface="Arial" panose="020B0604020202020204" pitchFamily="34" charset="0"/>
                <a:buChar char="•"/>
              </a:pPr>
              <a:r>
                <a:rPr lang="en-GB" sz="1200" dirty="0" smtClean="0"/>
                <a:t>Facilitate </a:t>
              </a:r>
              <a:r>
                <a:rPr lang="en-GB" sz="1200" dirty="0"/>
                <a:t>the exercise of </a:t>
              </a:r>
              <a:r>
                <a:rPr lang="en-GB" sz="1200" dirty="0" smtClean="0"/>
                <a:t>Data Subject rights</a:t>
              </a:r>
              <a:endParaRPr lang="en-US" sz="1200" dirty="0"/>
            </a:p>
          </p:txBody>
        </p:sp>
      </p:grpSp>
      <p:grpSp>
        <p:nvGrpSpPr>
          <p:cNvPr id="20" name="Group 19"/>
          <p:cNvGrpSpPr/>
          <p:nvPr/>
        </p:nvGrpSpPr>
        <p:grpSpPr>
          <a:xfrm>
            <a:off x="2611555" y="3078152"/>
            <a:ext cx="2330542" cy="1771773"/>
            <a:chOff x="2611555" y="3078152"/>
            <a:chExt cx="2330542" cy="1771773"/>
          </a:xfrm>
        </p:grpSpPr>
        <p:sp>
          <p:nvSpPr>
            <p:cNvPr id="10" name="TextBox 9"/>
            <p:cNvSpPr txBox="1"/>
            <p:nvPr/>
          </p:nvSpPr>
          <p:spPr>
            <a:xfrm>
              <a:off x="2611555" y="3078152"/>
              <a:ext cx="2329279" cy="441702"/>
            </a:xfrm>
            <a:prstGeom prst="rect">
              <a:avLst/>
            </a:prstGeom>
            <a:solidFill>
              <a:schemeClr val="accent5"/>
            </a:solidFill>
          </p:spPr>
          <p:txBody>
            <a:bodyPr wrap="square" lIns="121920" tIns="60960" rIns="121920" bIns="60960" rtlCol="0" anchor="b" anchorCtr="0">
              <a:spAutoFit/>
            </a:bodyPr>
            <a:lstStyle/>
            <a:p>
              <a:r>
                <a:rPr lang="en-US" sz="2133" dirty="0" smtClean="0">
                  <a:solidFill>
                    <a:srgbClr val="FFFFFF"/>
                  </a:solidFill>
                </a:rPr>
                <a:t>Share</a:t>
              </a:r>
              <a:endParaRPr lang="en-US" sz="2133" dirty="0">
                <a:solidFill>
                  <a:srgbClr val="FFFFFF"/>
                </a:solidFill>
              </a:endParaRPr>
            </a:p>
          </p:txBody>
        </p:sp>
        <p:sp>
          <p:nvSpPr>
            <p:cNvPr id="11" name="TextBox 10"/>
            <p:cNvSpPr txBox="1"/>
            <p:nvPr/>
          </p:nvSpPr>
          <p:spPr>
            <a:xfrm>
              <a:off x="2612818" y="3519854"/>
              <a:ext cx="2329279" cy="1330071"/>
            </a:xfrm>
            <a:prstGeom prst="rect">
              <a:avLst/>
            </a:prstGeom>
            <a:solidFill>
              <a:schemeClr val="accent5">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Only share personal data with processors that provide sufficient </a:t>
              </a:r>
              <a:r>
                <a:rPr lang="en-GB" sz="1200" dirty="0" smtClean="0"/>
                <a:t>guarantees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Perform </a:t>
              </a:r>
              <a:r>
                <a:rPr lang="en-GB" sz="1200" dirty="0" smtClean="0"/>
                <a:t>GDPR compliant </a:t>
              </a:r>
              <a:r>
                <a:rPr lang="en-GB" sz="1200" dirty="0"/>
                <a:t>cross-border data </a:t>
              </a:r>
              <a:r>
                <a:rPr lang="en-GB" sz="1200" dirty="0" smtClean="0"/>
                <a:t>transfers</a:t>
              </a:r>
              <a:endParaRPr lang="en-GB" sz="1200" dirty="0"/>
            </a:p>
          </p:txBody>
        </p:sp>
      </p:grpSp>
      <p:grpSp>
        <p:nvGrpSpPr>
          <p:cNvPr id="21" name="Group 20"/>
          <p:cNvGrpSpPr/>
          <p:nvPr/>
        </p:nvGrpSpPr>
        <p:grpSpPr>
          <a:xfrm>
            <a:off x="5094517" y="1173017"/>
            <a:ext cx="2330541" cy="1771774"/>
            <a:chOff x="5094517" y="1173017"/>
            <a:chExt cx="2330541" cy="1771774"/>
          </a:xfrm>
        </p:grpSpPr>
        <p:sp>
          <p:nvSpPr>
            <p:cNvPr id="12" name="TextBox 11"/>
            <p:cNvSpPr txBox="1"/>
            <p:nvPr/>
          </p:nvSpPr>
          <p:spPr>
            <a:xfrm>
              <a:off x="5094517" y="1173017"/>
              <a:ext cx="2329279" cy="441702"/>
            </a:xfrm>
            <a:prstGeom prst="rect">
              <a:avLst/>
            </a:prstGeom>
            <a:solidFill>
              <a:schemeClr val="accent3"/>
            </a:solidFill>
          </p:spPr>
          <p:txBody>
            <a:bodyPr wrap="square" lIns="121920" tIns="60960" rIns="121920" bIns="60960" rtlCol="0" anchor="b" anchorCtr="0">
              <a:spAutoFit/>
            </a:bodyPr>
            <a:lstStyle/>
            <a:p>
              <a:r>
                <a:rPr lang="en-US" sz="2133" dirty="0" smtClean="0">
                  <a:solidFill>
                    <a:srgbClr val="FFFFFF"/>
                  </a:solidFill>
                </a:rPr>
                <a:t>Delete</a:t>
              </a:r>
              <a:endParaRPr lang="en-US" sz="2133" dirty="0">
                <a:solidFill>
                  <a:srgbClr val="FFFFFF"/>
                </a:solidFill>
              </a:endParaRPr>
            </a:p>
          </p:txBody>
        </p:sp>
        <p:sp>
          <p:nvSpPr>
            <p:cNvPr id="13" name="TextBox 12"/>
            <p:cNvSpPr txBox="1"/>
            <p:nvPr/>
          </p:nvSpPr>
          <p:spPr>
            <a:xfrm>
              <a:off x="5095779" y="1614720"/>
              <a:ext cx="2329279" cy="1330071"/>
            </a:xfrm>
            <a:prstGeom prst="rect">
              <a:avLst/>
            </a:prstGeom>
            <a:solidFill>
              <a:schemeClr val="accent3">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Do not keep personal data for longer than it is </a:t>
              </a:r>
              <a:r>
                <a:rPr lang="en-GB" sz="1100" dirty="0" smtClean="0"/>
                <a:t>necessary</a:t>
              </a:r>
              <a:endParaRPr lang="en-GB" sz="1100" dirty="0"/>
            </a:p>
            <a:p>
              <a:pPr marL="171450" indent="-171450">
                <a:buFont typeface="Arial" panose="020B0604020202020204" pitchFamily="34" charset="0"/>
                <a:buChar char="•"/>
              </a:pPr>
              <a:r>
                <a:rPr lang="en-GB" sz="1100" dirty="0"/>
                <a:t>Upon lawful request, erase a data subject’s personal data without undue </a:t>
              </a:r>
              <a:r>
                <a:rPr lang="en-GB" sz="1100" dirty="0" smtClean="0"/>
                <a:t>delay</a:t>
              </a:r>
              <a:endParaRPr lang="en-GB" sz="1100" dirty="0"/>
            </a:p>
            <a:p>
              <a:pPr marL="171450" indent="-171450">
                <a:buFont typeface="Arial" panose="020B0604020202020204" pitchFamily="34" charset="0"/>
                <a:buChar char="•"/>
              </a:pPr>
              <a:r>
                <a:rPr lang="en-GB" sz="1100" dirty="0"/>
                <a:t>Notify any processors of the erasure </a:t>
              </a:r>
              <a:r>
                <a:rPr lang="en-GB" sz="1100" dirty="0" smtClean="0"/>
                <a:t>request</a:t>
              </a:r>
              <a:endParaRPr lang="en-GB" sz="1100" dirty="0"/>
            </a:p>
          </p:txBody>
        </p:sp>
      </p:grpSp>
      <p:grpSp>
        <p:nvGrpSpPr>
          <p:cNvPr id="22" name="Group 21"/>
          <p:cNvGrpSpPr/>
          <p:nvPr/>
        </p:nvGrpSpPr>
        <p:grpSpPr>
          <a:xfrm>
            <a:off x="5094517" y="3078152"/>
            <a:ext cx="2330541" cy="1771773"/>
            <a:chOff x="5094517" y="3078152"/>
            <a:chExt cx="2330541" cy="1771773"/>
          </a:xfrm>
        </p:grpSpPr>
        <p:sp>
          <p:nvSpPr>
            <p:cNvPr id="14" name="TextBox 13"/>
            <p:cNvSpPr txBox="1"/>
            <p:nvPr/>
          </p:nvSpPr>
          <p:spPr>
            <a:xfrm>
              <a:off x="5094517" y="3078152"/>
              <a:ext cx="2329279" cy="441702"/>
            </a:xfrm>
            <a:prstGeom prst="rect">
              <a:avLst/>
            </a:prstGeom>
            <a:solidFill>
              <a:schemeClr val="accent6"/>
            </a:solidFill>
          </p:spPr>
          <p:txBody>
            <a:bodyPr wrap="square" lIns="121920" tIns="60960" rIns="121920" bIns="60960" rtlCol="0" anchor="b" anchorCtr="0">
              <a:spAutoFit/>
            </a:bodyPr>
            <a:lstStyle/>
            <a:p>
              <a:r>
                <a:rPr lang="en-US" sz="2133" dirty="0" smtClean="0">
                  <a:solidFill>
                    <a:srgbClr val="FFFFFF"/>
                  </a:solidFill>
                </a:rPr>
                <a:t>Document</a:t>
              </a:r>
              <a:endParaRPr lang="en-US" sz="2133" dirty="0">
                <a:solidFill>
                  <a:srgbClr val="FFFFFF"/>
                </a:solidFill>
              </a:endParaRPr>
            </a:p>
          </p:txBody>
        </p:sp>
        <p:sp>
          <p:nvSpPr>
            <p:cNvPr id="15" name="TextBox 14"/>
            <p:cNvSpPr txBox="1"/>
            <p:nvPr/>
          </p:nvSpPr>
          <p:spPr>
            <a:xfrm>
              <a:off x="5095779" y="3519854"/>
              <a:ext cx="2329279" cy="1330071"/>
            </a:xfrm>
            <a:prstGeom prst="rect">
              <a:avLst/>
            </a:prstGeom>
            <a:solidFill>
              <a:schemeClr val="accent6">
                <a:alpha val="20000"/>
              </a:schemeClr>
            </a:solidFill>
          </p:spPr>
          <p:txBody>
            <a:bodyPr wrap="square" lIns="121920" tIns="60960" rIns="121920" bIns="60960" rtlCol="0">
              <a:noAutofit/>
            </a:bodyPr>
            <a:lstStyle/>
            <a:p>
              <a:r>
                <a:rPr lang="en-GB" sz="1200" dirty="0"/>
                <a:t>Maintain records of all processing activities covering the entire personal data </a:t>
              </a:r>
              <a:r>
                <a:rPr lang="en-GB" sz="1200" dirty="0" smtClean="0"/>
                <a:t>lifecycle</a:t>
              </a:r>
              <a:endParaRPr lang="en-US" sz="1200" dirty="0"/>
            </a:p>
          </p:txBody>
        </p:sp>
      </p:grpSp>
    </p:spTree>
    <p:custDataLst>
      <p:tags r:id="rId1"/>
    </p:custDataLst>
    <p:extLst>
      <p:ext uri="{BB962C8B-B14F-4D97-AF65-F5344CB8AC3E}">
        <p14:creationId xmlns:p14="http://schemas.microsoft.com/office/powerpoint/2010/main" val="3014228146"/>
      </p:ext>
    </p:extLst>
  </p:cSld>
  <p:clrMapOvr>
    <a:masterClrMapping/>
  </p:clrMapOvr>
  <mc:AlternateContent xmlns:mc="http://schemas.openxmlformats.org/markup-compatibility/2006" xmlns:p14="http://schemas.microsoft.com/office/powerpoint/2010/main">
    <mc:Choice Requires="p14">
      <p:transition spd="slow" p14:dur="2000" advTm="1577"/>
    </mc:Choice>
    <mc:Fallback xmlns="">
      <p:transition spd="slow" advTm="1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Performing a risk </a:t>
            </a:r>
            <a:r>
              <a:rPr lang="en-GB" dirty="0" smtClean="0"/>
              <a:t>assessment</a:t>
            </a:r>
          </a:p>
          <a:p>
            <a:pPr lvl="1"/>
            <a:r>
              <a:rPr lang="en-GB" dirty="0" smtClean="0"/>
              <a:t>data </a:t>
            </a:r>
            <a:r>
              <a:rPr lang="en-GB" dirty="0"/>
              <a:t>processing </a:t>
            </a:r>
            <a:r>
              <a:rPr lang="en-GB" dirty="0" smtClean="0"/>
              <a:t>activities</a:t>
            </a:r>
          </a:p>
          <a:p>
            <a:pPr lvl="1"/>
            <a:r>
              <a:rPr lang="en-GB" dirty="0" smtClean="0"/>
              <a:t>each </a:t>
            </a:r>
            <a:r>
              <a:rPr lang="en-GB" dirty="0"/>
              <a:t>technical and organizational </a:t>
            </a:r>
            <a:r>
              <a:rPr lang="en-GB" dirty="0" smtClean="0"/>
              <a:t>control</a:t>
            </a:r>
          </a:p>
          <a:p>
            <a:r>
              <a:rPr lang="en-GB" dirty="0"/>
              <a:t>Developing a prioritized remediation </a:t>
            </a:r>
            <a:r>
              <a:rPr lang="en-GB" dirty="0" smtClean="0"/>
              <a:t>roadmap</a:t>
            </a:r>
          </a:p>
          <a:p>
            <a:r>
              <a:rPr lang="en-GB" dirty="0" smtClean="0"/>
              <a:t>Implementing </a:t>
            </a:r>
            <a:r>
              <a:rPr lang="en-GB" dirty="0"/>
              <a:t>technical, organizational, policy, and process </a:t>
            </a:r>
            <a:r>
              <a:rPr lang="en-GB" dirty="0" smtClean="0"/>
              <a:t>improvements</a:t>
            </a:r>
          </a:p>
          <a:p>
            <a:r>
              <a:rPr lang="en-GB" dirty="0" smtClean="0"/>
              <a:t>Documenting </a:t>
            </a:r>
            <a:r>
              <a:rPr lang="en-GB" dirty="0"/>
              <a:t>the overall control </a:t>
            </a:r>
            <a:r>
              <a:rPr lang="en-GB" dirty="0" smtClean="0"/>
              <a:t>environment</a:t>
            </a:r>
          </a:p>
          <a:p>
            <a:pPr lvl="1"/>
            <a:r>
              <a:rPr lang="en-GB" dirty="0"/>
              <a:t>s</a:t>
            </a:r>
            <a:r>
              <a:rPr lang="en-GB" dirty="0" smtClean="0"/>
              <a:t>trengths</a:t>
            </a:r>
          </a:p>
          <a:p>
            <a:pPr lvl="1"/>
            <a:r>
              <a:rPr lang="en-GB" dirty="0"/>
              <a:t>w</a:t>
            </a:r>
            <a:r>
              <a:rPr lang="en-GB" dirty="0" smtClean="0"/>
              <a:t>eaknesses</a:t>
            </a:r>
          </a:p>
          <a:p>
            <a:pPr lvl="1"/>
            <a:r>
              <a:rPr lang="en-GB" dirty="0" smtClean="0"/>
              <a:t>intended </a:t>
            </a:r>
            <a:r>
              <a:rPr lang="en-GB" dirty="0"/>
              <a:t>future state</a:t>
            </a:r>
          </a:p>
        </p:txBody>
      </p:sp>
      <p:sp>
        <p:nvSpPr>
          <p:cNvPr id="3" name="Text Placeholder 2"/>
          <p:cNvSpPr>
            <a:spLocks noGrp="1"/>
          </p:cNvSpPr>
          <p:nvPr>
            <p:ph type="body" sz="quarter" idx="12"/>
          </p:nvPr>
        </p:nvSpPr>
        <p:spPr/>
        <p:txBody>
          <a:bodyPr/>
          <a:lstStyle/>
          <a:p>
            <a:r>
              <a:rPr lang="en-GB" dirty="0" smtClean="0"/>
              <a:t>GDPR Gap Analysis How-To</a:t>
            </a:r>
            <a:endParaRPr lang="en-GB" dirty="0"/>
          </a:p>
        </p:txBody>
      </p:sp>
    </p:spTree>
    <p:custDataLst>
      <p:tags r:id="rId1"/>
    </p:custDataLst>
    <p:extLst>
      <p:ext uri="{BB962C8B-B14F-4D97-AF65-F5344CB8AC3E}">
        <p14:creationId xmlns:p14="http://schemas.microsoft.com/office/powerpoint/2010/main" val="3977748125"/>
      </p:ext>
    </p:extLst>
  </p:cSld>
  <p:clrMapOvr>
    <a:masterClrMapping/>
  </p:clrMapOvr>
  <mc:AlternateContent xmlns:mc="http://schemas.openxmlformats.org/markup-compatibility/2006" xmlns:p14="http://schemas.microsoft.com/office/powerpoint/2010/main">
    <mc:Choice Requires="p14">
      <p:transition spd="slow" p14:dur="2000" advTm="186"/>
    </mc:Choice>
    <mc:Fallback xmlns="">
      <p:transition spd="slow" advTm="1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Write a Privacy Notice and publish it</a:t>
            </a:r>
          </a:p>
          <a:p>
            <a:pPr marL="342900" indent="-342900">
              <a:buFont typeface="+mj-lt"/>
              <a:buAutoNum type="arabicPeriod"/>
            </a:pPr>
            <a:r>
              <a:rPr lang="en-GB" dirty="0" smtClean="0"/>
              <a:t>Inventory of processes and activities</a:t>
            </a:r>
          </a:p>
          <a:p>
            <a:pPr marL="342900" indent="-342900">
              <a:buFont typeface="+mj-lt"/>
              <a:buAutoNum type="arabicPeriod"/>
            </a:pPr>
            <a:r>
              <a:rPr lang="en-GB" dirty="0" smtClean="0"/>
              <a:t>Implement Data Retention</a:t>
            </a:r>
          </a:p>
          <a:p>
            <a:pPr marL="342900" indent="-342900">
              <a:buFont typeface="+mj-lt"/>
              <a:buAutoNum type="arabicPeriod"/>
            </a:pPr>
            <a:r>
              <a:rPr lang="en-GB" dirty="0"/>
              <a:t>Implement Data Subject access rights </a:t>
            </a:r>
            <a:r>
              <a:rPr lang="en-GB" dirty="0" smtClean="0"/>
              <a:t>and consent requests</a:t>
            </a:r>
          </a:p>
          <a:p>
            <a:pPr marL="722942" lvl="1" indent="-342900"/>
            <a:r>
              <a:rPr lang="en-GB" dirty="0" smtClean="0"/>
              <a:t>B2C</a:t>
            </a:r>
          </a:p>
          <a:p>
            <a:pPr marL="722942" lvl="1" indent="-342900"/>
            <a:r>
              <a:rPr lang="en-GB" dirty="0" smtClean="0"/>
              <a:t>HR</a:t>
            </a:r>
          </a:p>
          <a:p>
            <a:pPr marL="722942" lvl="1" indent="-342900"/>
            <a:r>
              <a:rPr lang="en-GB" dirty="0" smtClean="0"/>
              <a:t>Procurement</a:t>
            </a:r>
          </a:p>
          <a:p>
            <a:pPr marL="342900" indent="-342900">
              <a:buFont typeface="+mj-lt"/>
              <a:buAutoNum type="arabicPeriod"/>
            </a:pPr>
            <a:r>
              <a:rPr lang="en-GB" dirty="0" smtClean="0"/>
              <a:t>Perform Data Protection Impact Assessment</a:t>
            </a:r>
          </a:p>
          <a:p>
            <a:pPr marL="342900" indent="-342900">
              <a:buFont typeface="+mj-lt"/>
              <a:buAutoNum type="arabicPeriod"/>
            </a:pPr>
            <a:r>
              <a:rPr lang="en-GB" dirty="0" smtClean="0"/>
              <a:t>Implement Security &amp; Privacy by design / privacy by default</a:t>
            </a:r>
          </a:p>
          <a:p>
            <a:pPr marL="342900" indent="-342900">
              <a:buFont typeface="+mj-lt"/>
              <a:buAutoNum type="arabicPeriod"/>
            </a:pPr>
            <a:r>
              <a:rPr lang="en-GB" dirty="0" smtClean="0"/>
              <a:t>Handle personal data transfer &amp; Third-Party management</a:t>
            </a:r>
          </a:p>
          <a:p>
            <a:pPr marL="342900" indent="-342900">
              <a:buFont typeface="+mj-lt"/>
              <a:buAutoNum type="arabicPeriod"/>
            </a:pPr>
            <a:r>
              <a:rPr lang="en-GB" dirty="0" smtClean="0"/>
              <a:t>Ensure Data Breach management process is in place</a:t>
            </a:r>
          </a:p>
          <a:p>
            <a:pPr marL="342900" indent="-342900">
              <a:buFont typeface="+mj-lt"/>
              <a:buAutoNum type="arabicPeriod"/>
            </a:pPr>
            <a:endParaRPr lang="en-GB" dirty="0" smtClean="0"/>
          </a:p>
          <a:p>
            <a:pPr marL="342900" indent="-342900">
              <a:buFont typeface="+mj-lt"/>
              <a:buAutoNum type="arabicPeriod"/>
            </a:pPr>
            <a:endParaRPr lang="en-GB" dirty="0"/>
          </a:p>
        </p:txBody>
      </p:sp>
      <p:sp>
        <p:nvSpPr>
          <p:cNvPr id="3" name="Text Placeholder 2"/>
          <p:cNvSpPr>
            <a:spLocks noGrp="1"/>
          </p:cNvSpPr>
          <p:nvPr>
            <p:ph type="body" sz="quarter" idx="12"/>
          </p:nvPr>
        </p:nvSpPr>
        <p:spPr/>
        <p:txBody>
          <a:bodyPr/>
          <a:lstStyle/>
          <a:p>
            <a:r>
              <a:rPr lang="en-GB" dirty="0" smtClean="0"/>
              <a:t>Basics of GDPR Implementation</a:t>
            </a:r>
            <a:endParaRPr lang="en-GB" dirty="0"/>
          </a:p>
        </p:txBody>
      </p:sp>
    </p:spTree>
    <p:custDataLst>
      <p:tags r:id="rId1"/>
    </p:custDataLst>
    <p:extLst>
      <p:ext uri="{BB962C8B-B14F-4D97-AF65-F5344CB8AC3E}">
        <p14:creationId xmlns:p14="http://schemas.microsoft.com/office/powerpoint/2010/main" val="573410599"/>
      </p:ext>
    </p:extLst>
  </p:cSld>
  <p:clrMapOvr>
    <a:masterClrMapping/>
  </p:clrMapOvr>
  <mc:AlternateContent xmlns:mc="http://schemas.openxmlformats.org/markup-compatibility/2006" xmlns:p14="http://schemas.microsoft.com/office/powerpoint/2010/main">
    <mc:Choice Requires="p14">
      <p:transition spd="slow" p14:dur="2000" advTm="382"/>
    </mc:Choice>
    <mc:Fallback xmlns="">
      <p:transition spd="slow" advTm="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a:t>Art. 30 is the foundation for all compliance activities</a:t>
            </a:r>
          </a:p>
          <a:p>
            <a:r>
              <a:rPr lang="en-GB" dirty="0"/>
              <a:t>Opportunity to leverage information being collected to enable “flags” which indicates high-risk business processes </a:t>
            </a:r>
          </a:p>
          <a:p>
            <a:r>
              <a:rPr lang="en-GB" dirty="0"/>
              <a:t>Use art. 30 to set up a system which is starting to document what is collected and from who is collected</a:t>
            </a:r>
          </a:p>
          <a:p>
            <a:r>
              <a:rPr lang="en-GB" dirty="0" smtClean="0"/>
              <a:t>Automate </a:t>
            </a:r>
            <a:r>
              <a:rPr lang="en-GB" dirty="0"/>
              <a:t>time consuming and timely processes (sending reminders, etc</a:t>
            </a:r>
            <a:r>
              <a:rPr lang="en-GB" dirty="0" smtClean="0"/>
              <a:t>.)</a:t>
            </a:r>
          </a:p>
          <a:p>
            <a:r>
              <a:rPr lang="en-GB" dirty="0" smtClean="0"/>
              <a:t>Setup </a:t>
            </a:r>
            <a:r>
              <a:rPr lang="en-GB" dirty="0"/>
              <a:t>thresholds to identify where something triggers a </a:t>
            </a:r>
            <a:r>
              <a:rPr lang="en-GB" dirty="0" smtClean="0"/>
              <a:t>Data Protection Impact Assessment (DPIA) – or not</a:t>
            </a:r>
          </a:p>
          <a:p>
            <a:r>
              <a:rPr lang="en-GB" dirty="0" smtClean="0"/>
              <a:t>Use this system to check cross-border data transfer points</a:t>
            </a:r>
          </a:p>
        </p:txBody>
      </p:sp>
      <p:sp>
        <p:nvSpPr>
          <p:cNvPr id="3" name="Text Placeholder 2"/>
          <p:cNvSpPr>
            <a:spLocks noGrp="1"/>
          </p:cNvSpPr>
          <p:nvPr>
            <p:ph type="body" sz="quarter" idx="12"/>
          </p:nvPr>
        </p:nvSpPr>
        <p:spPr/>
        <p:txBody>
          <a:bodyPr/>
          <a:lstStyle/>
          <a:p>
            <a:r>
              <a:rPr lang="en-GB" dirty="0" smtClean="0"/>
              <a:t>Art. 30, “Records of Processing Activities” – 1/2</a:t>
            </a:r>
            <a:endParaRPr lang="en-GB" dirty="0"/>
          </a:p>
        </p:txBody>
      </p:sp>
    </p:spTree>
    <p:custDataLst>
      <p:tags r:id="rId1"/>
    </p:custDataLst>
    <p:extLst>
      <p:ext uri="{BB962C8B-B14F-4D97-AF65-F5344CB8AC3E}">
        <p14:creationId xmlns:p14="http://schemas.microsoft.com/office/powerpoint/2010/main" val="1158800644"/>
      </p:ext>
    </p:extLst>
  </p:cSld>
  <p:clrMapOvr>
    <a:masterClrMapping/>
  </p:clrMapOvr>
  <mc:AlternateContent xmlns:mc="http://schemas.openxmlformats.org/markup-compatibility/2006" xmlns:p14="http://schemas.microsoft.com/office/powerpoint/2010/main">
    <mc:Choice Requires="p14">
      <p:transition spd="slow" p14:dur="2000" advTm="286"/>
    </mc:Choice>
    <mc:Fallback xmlns="">
      <p:transition spd="slow" advTm="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smtClean="0"/>
              <a:t>Justify the collection of data, data retention, and identify where the right consent is given – legitimate business activity?</a:t>
            </a:r>
          </a:p>
          <a:p>
            <a:r>
              <a:rPr lang="en-GB" dirty="0" smtClean="0"/>
              <a:t>Setup reminder of when data needs to be “retired”</a:t>
            </a:r>
          </a:p>
          <a:p>
            <a:r>
              <a:rPr lang="en-GB" dirty="0" smtClean="0"/>
              <a:t>Build-in reporting for external vendors – interactive technology, trigger questionnaires, etc.</a:t>
            </a:r>
          </a:p>
          <a:p>
            <a:r>
              <a:rPr lang="en-GB" dirty="0" smtClean="0"/>
              <a:t>Make it simple for the Data Subject</a:t>
            </a:r>
          </a:p>
          <a:p>
            <a:pPr lvl="1"/>
            <a:r>
              <a:rPr lang="en-GB" dirty="0" smtClean="0"/>
              <a:t>single point of contact and front-end process (self-service portal)</a:t>
            </a:r>
          </a:p>
          <a:p>
            <a:pPr lvl="1"/>
            <a:r>
              <a:rPr lang="en-GB" dirty="0" smtClean="0"/>
              <a:t>standard templates (informative and standard)</a:t>
            </a:r>
          </a:p>
          <a:p>
            <a:pPr lvl="1"/>
            <a:r>
              <a:rPr lang="en-GB" dirty="0" smtClean="0"/>
              <a:t>backend processes codified and standardised</a:t>
            </a:r>
          </a:p>
          <a:p>
            <a:r>
              <a:rPr lang="en-GB" dirty="0" smtClean="0"/>
              <a:t>Interaction as a positive experience, reflect the company positively</a:t>
            </a:r>
          </a:p>
        </p:txBody>
      </p:sp>
      <p:sp>
        <p:nvSpPr>
          <p:cNvPr id="3" name="Text Placeholder 2"/>
          <p:cNvSpPr>
            <a:spLocks noGrp="1"/>
          </p:cNvSpPr>
          <p:nvPr>
            <p:ph type="body" sz="quarter" idx="12"/>
          </p:nvPr>
        </p:nvSpPr>
        <p:spPr/>
        <p:txBody>
          <a:bodyPr/>
          <a:lstStyle/>
          <a:p>
            <a:r>
              <a:rPr lang="en-GB" dirty="0" smtClean="0"/>
              <a:t>Art. 30, “Records of Processing Activities” – 2/2</a:t>
            </a:r>
            <a:endParaRPr lang="en-GB" dirty="0"/>
          </a:p>
        </p:txBody>
      </p:sp>
    </p:spTree>
    <p:custDataLst>
      <p:tags r:id="rId1"/>
    </p:custDataLst>
    <p:extLst>
      <p:ext uri="{BB962C8B-B14F-4D97-AF65-F5344CB8AC3E}">
        <p14:creationId xmlns:p14="http://schemas.microsoft.com/office/powerpoint/2010/main" val="50333374"/>
      </p:ext>
    </p:extLst>
  </p:cSld>
  <p:clrMapOvr>
    <a:masterClrMapping/>
  </p:clrMapOvr>
  <mc:AlternateContent xmlns:mc="http://schemas.openxmlformats.org/markup-compatibility/2006" xmlns:p14="http://schemas.microsoft.com/office/powerpoint/2010/main">
    <mc:Choice Requires="p14">
      <p:transition spd="slow" p14:dur="2000" advTm="269"/>
    </mc:Choice>
    <mc:Fallback xmlns="">
      <p:transition spd="slow" advTm="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The </a:t>
            </a:r>
            <a:r>
              <a:rPr lang="en-GB" dirty="0"/>
              <a:t>GDPR </a:t>
            </a:r>
            <a:r>
              <a:rPr lang="en-GB" dirty="0" smtClean="0"/>
              <a:t>is about protection </a:t>
            </a:r>
            <a:r>
              <a:rPr lang="en-GB" dirty="0"/>
              <a:t>of personal data </a:t>
            </a:r>
            <a:r>
              <a:rPr lang="en-GB" dirty="0" smtClean="0"/>
              <a:t>and privacy</a:t>
            </a:r>
          </a:p>
          <a:p>
            <a:endParaRPr lang="en-GB" dirty="0" smtClean="0"/>
          </a:p>
          <a:p>
            <a:r>
              <a:rPr lang="en-GB" dirty="0" smtClean="0"/>
              <a:t>Securing </a:t>
            </a:r>
            <a:r>
              <a:rPr lang="en-GB" dirty="0"/>
              <a:t>personal data is only a subset of all </a:t>
            </a:r>
            <a:r>
              <a:rPr lang="en-GB" dirty="0" smtClean="0"/>
              <a:t>requirements</a:t>
            </a:r>
          </a:p>
          <a:p>
            <a:endParaRPr lang="en-GB" dirty="0" smtClean="0"/>
          </a:p>
          <a:p>
            <a:r>
              <a:rPr lang="en-GB" dirty="0" smtClean="0"/>
              <a:t>“Personal </a:t>
            </a:r>
            <a:r>
              <a:rPr lang="en-GB" dirty="0"/>
              <a:t>data" in the GDPR depends on </a:t>
            </a:r>
            <a:r>
              <a:rPr lang="en-GB" dirty="0" smtClean="0"/>
              <a:t>context</a:t>
            </a:r>
          </a:p>
          <a:p>
            <a:endParaRPr lang="en-GB" dirty="0" smtClean="0"/>
          </a:p>
          <a:p>
            <a:r>
              <a:rPr lang="en-GB" dirty="0" smtClean="0"/>
              <a:t>Ask </a:t>
            </a:r>
            <a:r>
              <a:rPr lang="en-GB" dirty="0"/>
              <a:t>the company's legal </a:t>
            </a:r>
            <a:r>
              <a:rPr lang="en-GB" dirty="0" smtClean="0"/>
              <a:t>advisor</a:t>
            </a:r>
            <a:endParaRPr lang="en-GB" dirty="0"/>
          </a:p>
        </p:txBody>
      </p:sp>
      <p:sp>
        <p:nvSpPr>
          <p:cNvPr id="3" name="Text Placeholder 2"/>
          <p:cNvSpPr>
            <a:spLocks noGrp="1"/>
          </p:cNvSpPr>
          <p:nvPr>
            <p:ph type="body" sz="quarter" idx="12"/>
          </p:nvPr>
        </p:nvSpPr>
        <p:spPr/>
        <p:txBody>
          <a:bodyPr/>
          <a:lstStyle/>
          <a:p>
            <a:r>
              <a:rPr lang="en-GB" dirty="0" smtClean="0"/>
              <a:t>Personal Data and Privacy</a:t>
            </a:r>
            <a:endParaRPr lang="en-GB" dirty="0"/>
          </a:p>
        </p:txBody>
      </p:sp>
    </p:spTree>
    <p:custDataLst>
      <p:tags r:id="rId1"/>
    </p:custDataLst>
    <p:extLst>
      <p:ext uri="{BB962C8B-B14F-4D97-AF65-F5344CB8AC3E}">
        <p14:creationId xmlns:p14="http://schemas.microsoft.com/office/powerpoint/2010/main" val="4104576975"/>
      </p:ext>
    </p:extLst>
  </p:cSld>
  <p:clrMapOvr>
    <a:masterClrMapping/>
  </p:clrMapOvr>
  <mc:AlternateContent xmlns:mc="http://schemas.openxmlformats.org/markup-compatibility/2006" xmlns:p14="http://schemas.microsoft.com/office/powerpoint/2010/main">
    <mc:Choice Requires="p14">
      <p:transition spd="slow" p14:dur="2000" advTm="199"/>
    </mc:Choice>
    <mc:Fallback xmlns="">
      <p:transition spd="slow" advTm="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endParaRPr lang="en-GB" sz="2400" dirty="0" smtClean="0">
              <a:solidFill>
                <a:srgbClr val="FF0000"/>
              </a:solidFill>
            </a:endParaRPr>
          </a:p>
          <a:p>
            <a:pPr marL="0" indent="0" algn="ctr">
              <a:buNone/>
            </a:pPr>
            <a:endParaRPr lang="en-GB" sz="2400" dirty="0">
              <a:solidFill>
                <a:srgbClr val="FF0000"/>
              </a:solidFill>
            </a:endParaRPr>
          </a:p>
          <a:p>
            <a:pPr marL="0" indent="0" algn="ctr">
              <a:buNone/>
            </a:pPr>
            <a:r>
              <a:rPr lang="en-GB" sz="2400" dirty="0" smtClean="0">
                <a:solidFill>
                  <a:srgbClr val="FF0000"/>
                </a:solidFill>
              </a:rPr>
              <a:t>GDPR Implementation Landscape</a:t>
            </a:r>
            <a:endParaRPr lang="en-GB" sz="2400" dirty="0">
              <a:solidFill>
                <a:srgbClr val="FF0000"/>
              </a:solidFill>
            </a:endParaRPr>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08972537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795" y="1219198"/>
            <a:ext cx="5612008" cy="3582555"/>
          </a:xfrm>
          <a:prstGeom prst="rect">
            <a:avLst/>
          </a:prstGeom>
        </p:spPr>
      </p:pic>
    </p:spTree>
    <p:extLst>
      <p:ext uri="{BB962C8B-B14F-4D97-AF65-F5344CB8AC3E}">
        <p14:creationId xmlns:p14="http://schemas.microsoft.com/office/powerpoint/2010/main" val="83124157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60" y="1209964"/>
            <a:ext cx="5514077" cy="3608999"/>
          </a:xfrm>
          <a:prstGeom prst="rect">
            <a:avLst/>
          </a:prstGeom>
        </p:spPr>
      </p:pic>
    </p:spTree>
    <p:extLst>
      <p:ext uri="{BB962C8B-B14F-4D97-AF65-F5344CB8AC3E}">
        <p14:creationId xmlns:p14="http://schemas.microsoft.com/office/powerpoint/2010/main" val="12373468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75" y="1173018"/>
            <a:ext cx="5126047" cy="3582190"/>
          </a:xfrm>
          <a:prstGeom prst="rect">
            <a:avLst/>
          </a:prstGeom>
        </p:spPr>
      </p:pic>
    </p:spTree>
    <p:extLst>
      <p:ext uri="{BB962C8B-B14F-4D97-AF65-F5344CB8AC3E}">
        <p14:creationId xmlns:p14="http://schemas.microsoft.com/office/powerpoint/2010/main" val="419198778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181" y="1144851"/>
            <a:ext cx="4801236" cy="3626408"/>
          </a:xfrm>
          <a:prstGeom prst="rect">
            <a:avLst/>
          </a:prstGeom>
        </p:spPr>
      </p:pic>
    </p:spTree>
    <p:extLst>
      <p:ext uri="{BB962C8B-B14F-4D97-AF65-F5344CB8AC3E}">
        <p14:creationId xmlns:p14="http://schemas.microsoft.com/office/powerpoint/2010/main" val="130294902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19" y="1194089"/>
            <a:ext cx="5023559" cy="3672320"/>
          </a:xfrm>
          <a:prstGeom prst="rect">
            <a:avLst/>
          </a:prstGeom>
        </p:spPr>
      </p:pic>
    </p:spTree>
    <p:extLst>
      <p:ext uri="{BB962C8B-B14F-4D97-AF65-F5344CB8AC3E}">
        <p14:creationId xmlns:p14="http://schemas.microsoft.com/office/powerpoint/2010/main" val="166138850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79" y="1168019"/>
            <a:ext cx="5023640" cy="3606025"/>
          </a:xfrm>
          <a:prstGeom prst="rect">
            <a:avLst/>
          </a:prstGeom>
        </p:spPr>
      </p:pic>
    </p:spTree>
    <p:extLst>
      <p:ext uri="{BB962C8B-B14F-4D97-AF65-F5344CB8AC3E}">
        <p14:creationId xmlns:p14="http://schemas.microsoft.com/office/powerpoint/2010/main" val="35621726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3" y="1239890"/>
            <a:ext cx="5335732" cy="3206120"/>
          </a:xfrm>
          <a:prstGeom prst="rect">
            <a:avLst/>
          </a:prstGeom>
        </p:spPr>
      </p:pic>
    </p:spTree>
    <p:extLst>
      <p:ext uri="{BB962C8B-B14F-4D97-AF65-F5344CB8AC3E}">
        <p14:creationId xmlns:p14="http://schemas.microsoft.com/office/powerpoint/2010/main" val="335833064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160" y="1136073"/>
            <a:ext cx="4835277" cy="3659764"/>
          </a:xfrm>
          <a:prstGeom prst="rect">
            <a:avLst/>
          </a:prstGeom>
        </p:spPr>
      </p:pic>
    </p:spTree>
    <p:extLst>
      <p:ext uri="{BB962C8B-B14F-4D97-AF65-F5344CB8AC3E}">
        <p14:creationId xmlns:p14="http://schemas.microsoft.com/office/powerpoint/2010/main" val="12189102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09" y="1136072"/>
            <a:ext cx="4968780" cy="3612145"/>
          </a:xfrm>
          <a:prstGeom prst="rect">
            <a:avLst/>
          </a:prstGeom>
        </p:spPr>
      </p:pic>
    </p:spTree>
    <p:extLst>
      <p:ext uri="{BB962C8B-B14F-4D97-AF65-F5344CB8AC3E}">
        <p14:creationId xmlns:p14="http://schemas.microsoft.com/office/powerpoint/2010/main" val="9248026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GDPR </a:t>
            </a:r>
            <a:r>
              <a:rPr lang="en-GB" dirty="0"/>
              <a:t>is enacted law</a:t>
            </a:r>
            <a:r>
              <a:rPr lang="en-GB" dirty="0" smtClean="0"/>
              <a:t>,</a:t>
            </a:r>
            <a:r>
              <a:rPr lang="en-GB" dirty="0"/>
              <a:t> not an elective </a:t>
            </a:r>
            <a:r>
              <a:rPr lang="en-GB" dirty="0" smtClean="0"/>
              <a:t>standard; penalties </a:t>
            </a:r>
            <a:r>
              <a:rPr lang="en-GB" dirty="0"/>
              <a:t>for noncompliance are potentially </a:t>
            </a:r>
            <a:r>
              <a:rPr lang="en-GB" dirty="0" smtClean="0"/>
              <a:t>severe</a:t>
            </a:r>
            <a:endParaRPr lang="en-GB" dirty="0"/>
          </a:p>
          <a:p>
            <a:pPr marL="342900" indent="-342900">
              <a:buFont typeface="+mj-lt"/>
              <a:buAutoNum type="arabicPeriod"/>
            </a:pPr>
            <a:r>
              <a:rPr lang="en-GB" dirty="0" smtClean="0"/>
              <a:t>GDPR </a:t>
            </a:r>
            <a:r>
              <a:rPr lang="en-GB" dirty="0"/>
              <a:t>is "</a:t>
            </a:r>
            <a:r>
              <a:rPr lang="en-GB" dirty="0" smtClean="0"/>
              <a:t>extra-territorial“, </a:t>
            </a:r>
            <a:r>
              <a:rPr lang="en-GB" dirty="0"/>
              <a:t>which means it applies to all organizations that offer goods and services into EU </a:t>
            </a:r>
            <a:r>
              <a:rPr lang="en-GB" dirty="0" smtClean="0"/>
              <a:t>markets</a:t>
            </a:r>
          </a:p>
          <a:p>
            <a:pPr marL="342900" indent="-342900">
              <a:buFont typeface="+mj-lt"/>
              <a:buAutoNum type="arabicPeriod"/>
            </a:pPr>
            <a:r>
              <a:rPr lang="en-GB" dirty="0" smtClean="0"/>
              <a:t>Reputational </a:t>
            </a:r>
            <a:r>
              <a:rPr lang="en-GB" dirty="0"/>
              <a:t>damage, loss of employees and erosion of customer trust are inevitable if you disregard the rights of data subjects or fail to report and deal with a breach of their personal data </a:t>
            </a:r>
            <a:r>
              <a:rPr lang="en-GB" dirty="0" smtClean="0"/>
              <a:t>correctly</a:t>
            </a:r>
            <a:endParaRPr lang="en-GB" dirty="0"/>
          </a:p>
          <a:p>
            <a:pPr marL="342900" indent="-342900">
              <a:buFont typeface="+mj-lt"/>
              <a:buAutoNum type="arabicPeriod"/>
            </a:pPr>
            <a:r>
              <a:rPr lang="en-GB" dirty="0" smtClean="0"/>
              <a:t>GDPR </a:t>
            </a:r>
            <a:r>
              <a:rPr lang="en-GB" dirty="0"/>
              <a:t>refers to the inclusion of a data processor </a:t>
            </a:r>
            <a:r>
              <a:rPr lang="en-GB" dirty="0" smtClean="0"/>
              <a:t>in </a:t>
            </a:r>
            <a:r>
              <a:rPr lang="en-GB" dirty="0"/>
              <a:t>your business </a:t>
            </a:r>
            <a:r>
              <a:rPr lang="en-GB" dirty="0" smtClean="0"/>
              <a:t>process, which broadens the attack surface for vulnerabilities and the controller's responsibility to keep informed on the data processor’s status</a:t>
            </a:r>
            <a:endParaRPr lang="en-GB" dirty="0"/>
          </a:p>
        </p:txBody>
      </p:sp>
      <p:sp>
        <p:nvSpPr>
          <p:cNvPr id="3" name="Text Placeholder 2"/>
          <p:cNvSpPr>
            <a:spLocks noGrp="1"/>
          </p:cNvSpPr>
          <p:nvPr>
            <p:ph type="body" sz="quarter" idx="12"/>
          </p:nvPr>
        </p:nvSpPr>
        <p:spPr/>
        <p:txBody>
          <a:bodyPr/>
          <a:lstStyle/>
          <a:p>
            <a:r>
              <a:rPr lang="en-GB" dirty="0" smtClean="0"/>
              <a:t>Why GDPR is a concern</a:t>
            </a:r>
            <a:endParaRPr lang="en-GB" dirty="0"/>
          </a:p>
        </p:txBody>
      </p:sp>
    </p:spTree>
    <p:custDataLst>
      <p:tags r:id="rId1"/>
    </p:custDataLst>
    <p:extLst>
      <p:ext uri="{BB962C8B-B14F-4D97-AF65-F5344CB8AC3E}">
        <p14:creationId xmlns:p14="http://schemas.microsoft.com/office/powerpoint/2010/main" val="4274038808"/>
      </p:ext>
    </p:extLst>
  </p:cSld>
  <p:clrMapOvr>
    <a:masterClrMapping/>
  </p:clrMapOvr>
  <mc:AlternateContent xmlns:mc="http://schemas.openxmlformats.org/markup-compatibility/2006" xmlns:p14="http://schemas.microsoft.com/office/powerpoint/2010/main">
    <mc:Choice Requires="p14">
      <p:transition spd="slow" p14:dur="2000" advTm="226"/>
    </mc:Choice>
    <mc:Fallback xmlns="">
      <p:transition spd="slow" advTm="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9" y="1293091"/>
            <a:ext cx="6839327" cy="3271951"/>
          </a:xfrm>
          <a:prstGeom prst="rect">
            <a:avLst/>
          </a:prstGeom>
        </p:spPr>
      </p:pic>
    </p:spTree>
    <p:extLst>
      <p:ext uri="{BB962C8B-B14F-4D97-AF65-F5344CB8AC3E}">
        <p14:creationId xmlns:p14="http://schemas.microsoft.com/office/powerpoint/2010/main" val="1331248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Practice Validation Requirements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11" y="1136071"/>
            <a:ext cx="5803775" cy="3717100"/>
          </a:xfrm>
          <a:prstGeom prst="rect">
            <a:avLst/>
          </a:prstGeom>
        </p:spPr>
      </p:pic>
    </p:spTree>
    <p:extLst>
      <p:ext uri="{BB962C8B-B14F-4D97-AF65-F5344CB8AC3E}">
        <p14:creationId xmlns:p14="http://schemas.microsoft.com/office/powerpoint/2010/main" val="211852877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Recipe for GDPR Compliance</a:t>
            </a:r>
            <a:endParaRPr lang="en-GB" dirty="0"/>
          </a:p>
        </p:txBody>
      </p:sp>
      <p:pic>
        <p:nvPicPr>
          <p:cNvPr id="1026" name="Picture 2" descr="Initial Steps Toward GDPR Compli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501" y="1162498"/>
            <a:ext cx="5902596" cy="366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43097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Priority Matrix for GDPR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40" y="1145311"/>
            <a:ext cx="3567661" cy="3742458"/>
          </a:xfrm>
          <a:prstGeom prst="rect">
            <a:avLst/>
          </a:prstGeom>
        </p:spPr>
      </p:pic>
    </p:spTree>
    <p:extLst>
      <p:ext uri="{BB962C8B-B14F-4D97-AF65-F5344CB8AC3E}">
        <p14:creationId xmlns:p14="http://schemas.microsoft.com/office/powerpoint/2010/main" val="38227685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0.1"/>
</p:tagLst>
</file>

<file path=ppt/tags/tag10.xml><?xml version="1.0" encoding="utf-8"?>
<p:tagLst xmlns:a="http://schemas.openxmlformats.org/drawingml/2006/main" xmlns:r="http://schemas.openxmlformats.org/officeDocument/2006/relationships" xmlns:p="http://schemas.openxmlformats.org/presentationml/2006/main">
  <p:tag name="TIMING" val="|0|0|0|0"/>
</p:tagLst>
</file>

<file path=ppt/tags/tag11.xml><?xml version="1.0" encoding="utf-8"?>
<p:tagLst xmlns:a="http://schemas.openxmlformats.org/drawingml/2006/main" xmlns:r="http://schemas.openxmlformats.org/officeDocument/2006/relationships" xmlns:p="http://schemas.openxmlformats.org/presentationml/2006/main">
  <p:tag name="TIMING" val="|0|0|0|0|0|0|0"/>
</p:tagLst>
</file>

<file path=ppt/tags/tag12.xml><?xml version="1.0" encoding="utf-8"?>
<p:tagLst xmlns:a="http://schemas.openxmlformats.org/drawingml/2006/main" xmlns:r="http://schemas.openxmlformats.org/officeDocument/2006/relationships" xmlns:p="http://schemas.openxmlformats.org/presentationml/2006/main">
  <p:tag name="TIMING" val="|0"/>
</p:tagLst>
</file>

<file path=ppt/tags/tag13.xml><?xml version="1.0" encoding="utf-8"?>
<p:tagLst xmlns:a="http://schemas.openxmlformats.org/drawingml/2006/main" xmlns:r="http://schemas.openxmlformats.org/officeDocument/2006/relationships" xmlns:p="http://schemas.openxmlformats.org/presentationml/2006/main">
  <p:tag name="TIMING" val="|0|0|0|0"/>
</p:tagLst>
</file>

<file path=ppt/tags/tag14.xml><?xml version="1.0" encoding="utf-8"?>
<p:tagLst xmlns:a="http://schemas.openxmlformats.org/drawingml/2006/main" xmlns:r="http://schemas.openxmlformats.org/officeDocument/2006/relationships" xmlns:p="http://schemas.openxmlformats.org/presentationml/2006/main">
  <p:tag name="TIMING" val="|0|0|0|0|0"/>
</p:tagLst>
</file>

<file path=ppt/tags/tag15.xml><?xml version="1.0" encoding="utf-8"?>
<p:tagLst xmlns:a="http://schemas.openxmlformats.org/drawingml/2006/main" xmlns:r="http://schemas.openxmlformats.org/officeDocument/2006/relationships" xmlns:p="http://schemas.openxmlformats.org/presentationml/2006/main">
  <p:tag name="TIMING" val="|0|0"/>
</p:tagLst>
</file>

<file path=ppt/tags/tag16.xml><?xml version="1.0" encoding="utf-8"?>
<p:tagLst xmlns:a="http://schemas.openxmlformats.org/drawingml/2006/main" xmlns:r="http://schemas.openxmlformats.org/officeDocument/2006/relationships" xmlns:p="http://schemas.openxmlformats.org/presentationml/2006/main">
  <p:tag name="TIMING" val="|0|0|0|0|0|0|0"/>
</p:tagLst>
</file>

<file path=ppt/tags/tag17.xml><?xml version="1.0" encoding="utf-8"?>
<p:tagLst xmlns:a="http://schemas.openxmlformats.org/drawingml/2006/main" xmlns:r="http://schemas.openxmlformats.org/officeDocument/2006/relationships" xmlns:p="http://schemas.openxmlformats.org/presentationml/2006/main">
  <p:tag name="TIMING" val="|0|0|0|0|0|0|0"/>
</p:tagLst>
</file>

<file path=ppt/tags/tag18.xml><?xml version="1.0" encoding="utf-8"?>
<p:tagLst xmlns:a="http://schemas.openxmlformats.org/drawingml/2006/main" xmlns:r="http://schemas.openxmlformats.org/officeDocument/2006/relationships" xmlns:p="http://schemas.openxmlformats.org/presentationml/2006/main">
  <p:tag name="TIMING" val="|0|0|0|0|0"/>
</p:tagLst>
</file>

<file path=ppt/tags/tag19.xml><?xml version="1.0" encoding="utf-8"?>
<p:tagLst xmlns:a="http://schemas.openxmlformats.org/drawingml/2006/main" xmlns:r="http://schemas.openxmlformats.org/officeDocument/2006/relationships" xmlns:p="http://schemas.openxmlformats.org/presentationml/2006/main">
  <p:tag name="TIMING" val="|0.7|0.3|0.1|0.1|0.1"/>
</p:tagLst>
</file>

<file path=ppt/tags/tag2.xml><?xml version="1.0" encoding="utf-8"?>
<p:tagLst xmlns:a="http://schemas.openxmlformats.org/drawingml/2006/main" xmlns:r="http://schemas.openxmlformats.org/officeDocument/2006/relationships" xmlns:p="http://schemas.openxmlformats.org/presentationml/2006/main">
  <p:tag name="TIMING" val="|0.1|0.1|0.4|0|0"/>
</p:tagLst>
</file>

<file path=ppt/tags/tag20.xml><?xml version="1.0" encoding="utf-8"?>
<p:tagLst xmlns:a="http://schemas.openxmlformats.org/drawingml/2006/main" xmlns:r="http://schemas.openxmlformats.org/officeDocument/2006/relationships" xmlns:p="http://schemas.openxmlformats.org/presentationml/2006/main">
  <p:tag name="TIMING" val="|0.4|0.4|0.1|0.1|0.2|0.3|0.3|0.4|0.3"/>
</p:tagLst>
</file>

<file path=ppt/tags/tag21.xml><?xml version="1.0" encoding="utf-8"?>
<p:tagLst xmlns:a="http://schemas.openxmlformats.org/drawingml/2006/main" xmlns:r="http://schemas.openxmlformats.org/officeDocument/2006/relationships" xmlns:p="http://schemas.openxmlformats.org/presentationml/2006/main">
  <p:tag name="TIMING" val="|0.4|29.2|1|5.8|0.6|1.8|10.5|6.7|10.4|18.6|16"/>
</p:tagLst>
</file>

<file path=ppt/tags/tag22.xml><?xml version="1.0" encoding="utf-8"?>
<p:tagLst xmlns:a="http://schemas.openxmlformats.org/drawingml/2006/main" xmlns:r="http://schemas.openxmlformats.org/officeDocument/2006/relationships" xmlns:p="http://schemas.openxmlformats.org/presentationml/2006/main">
  <p:tag name="TIMING" val="|1.4|12.2|130.2|69.9|15.6"/>
</p:tagLst>
</file>

<file path=ppt/tags/tag23.xml><?xml version="1.0" encoding="utf-8"?>
<p:tagLst xmlns:a="http://schemas.openxmlformats.org/drawingml/2006/main" xmlns:r="http://schemas.openxmlformats.org/officeDocument/2006/relationships" xmlns:p="http://schemas.openxmlformats.org/presentationml/2006/main">
  <p:tag name="TIMING" val="|3.2|38.8|15.8|13.8|13.8|14.4"/>
</p:tagLst>
</file>

<file path=ppt/tags/tag24.xml><?xml version="1.0" encoding="utf-8"?>
<p:tagLst xmlns:a="http://schemas.openxmlformats.org/drawingml/2006/main" xmlns:r="http://schemas.openxmlformats.org/officeDocument/2006/relationships" xmlns:p="http://schemas.openxmlformats.org/presentationml/2006/main">
  <p:tag name="TIMING" val="|1.4|2"/>
</p:tagLst>
</file>

<file path=ppt/tags/tag25.xml><?xml version="1.0" encoding="utf-8"?>
<p:tagLst xmlns:a="http://schemas.openxmlformats.org/drawingml/2006/main" xmlns:r="http://schemas.openxmlformats.org/officeDocument/2006/relationships" xmlns:p="http://schemas.openxmlformats.org/presentationml/2006/main">
  <p:tag name="TIMING" val="|0.2|0.3|0.1|0.1|0.1|0.5"/>
</p:tagLst>
</file>

<file path=ppt/tags/tag26.xml><?xml version="1.0" encoding="utf-8"?>
<p:tagLst xmlns:a="http://schemas.openxmlformats.org/drawingml/2006/main" xmlns:r="http://schemas.openxmlformats.org/officeDocument/2006/relationships" xmlns:p="http://schemas.openxmlformats.org/presentationml/2006/main">
  <p:tag name="TIMING" val="|0|0|0|0"/>
</p:tagLst>
</file>

<file path=ppt/tags/tag27.xml><?xml version="1.0" encoding="utf-8"?>
<p:tagLst xmlns:a="http://schemas.openxmlformats.org/drawingml/2006/main" xmlns:r="http://schemas.openxmlformats.org/officeDocument/2006/relationships" xmlns:p="http://schemas.openxmlformats.org/presentationml/2006/main">
  <p:tag name="TIMING" val="|0|0|0|0|0|0|0|0"/>
</p:tagLst>
</file>

<file path=ppt/tags/tag28.xml><?xml version="1.0" encoding="utf-8"?>
<p:tagLst xmlns:a="http://schemas.openxmlformats.org/drawingml/2006/main" xmlns:r="http://schemas.openxmlformats.org/officeDocument/2006/relationships" xmlns:p="http://schemas.openxmlformats.org/presentationml/2006/main">
  <p:tag name="TIMING" val="|0|0|0|0|0|0"/>
</p:tagLst>
</file>

<file path=ppt/tags/tag29.xml><?xml version="1.0" encoding="utf-8"?>
<p:tagLst xmlns:a="http://schemas.openxmlformats.org/drawingml/2006/main" xmlns:r="http://schemas.openxmlformats.org/officeDocument/2006/relationships" xmlns:p="http://schemas.openxmlformats.org/presentationml/2006/main">
  <p:tag name="TIMING" val="|0|0|0|0|0"/>
</p:tagLst>
</file>

<file path=ppt/tags/tag3.xml><?xml version="1.0" encoding="utf-8"?>
<p:tagLst xmlns:a="http://schemas.openxmlformats.org/drawingml/2006/main" xmlns:r="http://schemas.openxmlformats.org/officeDocument/2006/relationships" xmlns:p="http://schemas.openxmlformats.org/presentationml/2006/main">
  <p:tag name="TIMING" val="|0.1|0.1|0.4|0|0"/>
</p:tagLst>
</file>

<file path=ppt/tags/tag4.xml><?xml version="1.0" encoding="utf-8"?>
<p:tagLst xmlns:a="http://schemas.openxmlformats.org/drawingml/2006/main" xmlns:r="http://schemas.openxmlformats.org/officeDocument/2006/relationships" xmlns:p="http://schemas.openxmlformats.org/presentationml/2006/main">
  <p:tag name="TIMING" val="|0|0|0"/>
</p:tagLst>
</file>

<file path=ppt/tags/tag5.xml><?xml version="1.0" encoding="utf-8"?>
<p:tagLst xmlns:a="http://schemas.openxmlformats.org/drawingml/2006/main" xmlns:r="http://schemas.openxmlformats.org/officeDocument/2006/relationships" xmlns:p="http://schemas.openxmlformats.org/presentationml/2006/main">
  <p:tag name="TIMING" val="|0|0|0|0"/>
</p:tagLst>
</file>

<file path=ppt/tags/tag6.xml><?xml version="1.0" encoding="utf-8"?>
<p:tagLst xmlns:a="http://schemas.openxmlformats.org/drawingml/2006/main" xmlns:r="http://schemas.openxmlformats.org/officeDocument/2006/relationships" xmlns:p="http://schemas.openxmlformats.org/presentationml/2006/main">
  <p:tag name="TIMING" val="|0|0|0|0"/>
</p:tagLst>
</file>

<file path=ppt/tags/tag7.xml><?xml version="1.0" encoding="utf-8"?>
<p:tagLst xmlns:a="http://schemas.openxmlformats.org/drawingml/2006/main" xmlns:r="http://schemas.openxmlformats.org/officeDocument/2006/relationships" xmlns:p="http://schemas.openxmlformats.org/presentationml/2006/main">
  <p:tag name="TIMING" val="|0|0|0"/>
</p:tagLst>
</file>

<file path=ppt/tags/tag8.xml><?xml version="1.0" encoding="utf-8"?>
<p:tagLst xmlns:a="http://schemas.openxmlformats.org/drawingml/2006/main" xmlns:r="http://schemas.openxmlformats.org/officeDocument/2006/relationships" xmlns:p="http://schemas.openxmlformats.org/presentationml/2006/main">
  <p:tag name="TIMING" val="|0|0|0|0|0|0|0"/>
</p:tagLst>
</file>

<file path=ppt/tags/tag9.xml><?xml version="1.0" encoding="utf-8"?>
<p:tagLst xmlns:a="http://schemas.openxmlformats.org/drawingml/2006/main" xmlns:r="http://schemas.openxmlformats.org/officeDocument/2006/relationships" xmlns:p="http://schemas.openxmlformats.org/presentationml/2006/main">
  <p:tag name="TIMING" val="|0|0|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546</TotalTime>
  <Words>14410</Words>
  <Application>Microsoft Office PowerPoint</Application>
  <PresentationFormat>On-screen Show (16:9)</PresentationFormat>
  <Paragraphs>1298</Paragraphs>
  <Slides>93</Slides>
  <Notes>68</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Jacobs</dc:creator>
  <cp:lastModifiedBy>Marco Ermini</cp:lastModifiedBy>
  <cp:revision>623</cp:revision>
  <cp:lastPrinted>2018-10-29T22:16:33Z</cp:lastPrinted>
  <dcterms:created xsi:type="dcterms:W3CDTF">2013-11-04T17:01:48Z</dcterms:created>
  <dcterms:modified xsi:type="dcterms:W3CDTF">2018-10-30T11:45:37Z</dcterms:modified>
</cp:coreProperties>
</file>